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Noto Sans Bold" charset="1" panose="020B0802040504020204"/>
      <p:regular r:id="rId24"/>
    </p:embeddedFont>
    <p:embeddedFont>
      <p:font typeface="Noto Sans" charset="1" panose="020B0502040504020204"/>
      <p:regular r:id="rId25"/>
    </p:embeddedFont>
    <p:embeddedFont>
      <p:font typeface="Open Sauce Bold" charset="1" panose="00000800000000000000"/>
      <p:regular r:id="rId26"/>
    </p:embeddedFont>
    <p:embeddedFont>
      <p:font typeface="Open Sauce" charset="1" panose="00000500000000000000"/>
      <p:regular r:id="rId27"/>
    </p:embeddedFont>
    <p:embeddedFont>
      <p:font typeface="Canva Sans Bold" charset="1" panose="020B0803030501040103"/>
      <p:regular r:id="rId28"/>
    </p:embeddedFont>
    <p:embeddedFont>
      <p:font typeface="Canva Sans" charset="1" panose="020B05030305010401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jpe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72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349337"/>
            <a:ext cx="18288000" cy="11083773"/>
            <a:chOff x="0" y="0"/>
            <a:chExt cx="4816593" cy="29191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19183"/>
            </a:xfrm>
            <a:custGeom>
              <a:avLst/>
              <a:gdLst/>
              <a:ahLst/>
              <a:cxnLst/>
              <a:rect r="r" b="b" t="t" l="l"/>
              <a:pathLst>
                <a:path h="2919183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897593"/>
                  </a:lnTo>
                  <a:cubicBezTo>
                    <a:pt x="4816592" y="2909517"/>
                    <a:pt x="4806926" y="2919183"/>
                    <a:pt x="4795002" y="2919183"/>
                  </a:cubicBezTo>
                  <a:lnTo>
                    <a:pt x="21590" y="2919183"/>
                  </a:lnTo>
                  <a:cubicBezTo>
                    <a:pt x="15864" y="2919183"/>
                    <a:pt x="10372" y="2916908"/>
                    <a:pt x="6324" y="2912859"/>
                  </a:cubicBezTo>
                  <a:cubicBezTo>
                    <a:pt x="2275" y="2908811"/>
                    <a:pt x="0" y="2903319"/>
                    <a:pt x="0" y="2897593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957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96199" y="-7188235"/>
            <a:ext cx="9529995" cy="9529995"/>
          </a:xfrm>
          <a:custGeom>
            <a:avLst/>
            <a:gdLst/>
            <a:ahLst/>
            <a:cxnLst/>
            <a:rect r="r" b="b" t="t" l="l"/>
            <a:pathLst>
              <a:path h="9529995" w="9529995">
                <a:moveTo>
                  <a:pt x="0" y="0"/>
                </a:moveTo>
                <a:lnTo>
                  <a:pt x="9529995" y="0"/>
                </a:lnTo>
                <a:lnTo>
                  <a:pt x="9529995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810926" y="7857092"/>
            <a:ext cx="9529995" cy="9529995"/>
          </a:xfrm>
          <a:custGeom>
            <a:avLst/>
            <a:gdLst/>
            <a:ahLst/>
            <a:cxnLst/>
            <a:rect r="r" b="b" t="t" l="l"/>
            <a:pathLst>
              <a:path h="9529995" w="9529995">
                <a:moveTo>
                  <a:pt x="0" y="9529995"/>
                </a:moveTo>
                <a:lnTo>
                  <a:pt x="9529996" y="9529995"/>
                </a:lnTo>
                <a:lnTo>
                  <a:pt x="9529996" y="0"/>
                </a:lnTo>
                <a:lnTo>
                  <a:pt x="0" y="0"/>
                </a:lnTo>
                <a:lnTo>
                  <a:pt x="0" y="9529995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150814" y="1730578"/>
            <a:ext cx="3412922" cy="341292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761196" y="5757869"/>
            <a:ext cx="2498104" cy="2498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327786" y="8288732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404567" y="3896607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837872" y="208278"/>
            <a:ext cx="1522300" cy="1522300"/>
          </a:xfrm>
          <a:custGeom>
            <a:avLst/>
            <a:gdLst/>
            <a:ahLst/>
            <a:cxnLst/>
            <a:rect r="r" b="b" t="t" l="l"/>
            <a:pathLst>
              <a:path h="1522300" w="1522300">
                <a:moveTo>
                  <a:pt x="0" y="0"/>
                </a:moveTo>
                <a:lnTo>
                  <a:pt x="1522300" y="0"/>
                </a:lnTo>
                <a:lnTo>
                  <a:pt x="1522300" y="1522300"/>
                </a:lnTo>
                <a:lnTo>
                  <a:pt x="0" y="15223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4314692" y="430789"/>
            <a:ext cx="9658617" cy="430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3"/>
              </a:lnSpc>
            </a:pPr>
            <a:r>
              <a:rPr lang="en-US" sz="2545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TRƯỜNG ĐẠI HỌC CÔNG NGHIỆP HÀ NỘI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59234" y="1133596"/>
            <a:ext cx="10569532" cy="430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3"/>
              </a:lnSpc>
            </a:pPr>
            <a:r>
              <a:rPr lang="en-US" sz="2545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TRƯỜNG CÔNG NGHỆ THÔNG TIN VÀ TRUYỀN THÔNG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14692" y="2284610"/>
            <a:ext cx="9658617" cy="51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3"/>
              </a:lnSpc>
            </a:pPr>
            <a:r>
              <a:rPr lang="en-US" sz="3045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ĐỒ ÁN TỐT NGHIỆP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14692" y="3379889"/>
            <a:ext cx="9658617" cy="1046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3"/>
              </a:lnSpc>
            </a:pPr>
            <a:r>
              <a:rPr lang="en-US" sz="3045" b="true">
                <a:solidFill>
                  <a:srgbClr val="DE2836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KỸ THUẬT PHÂN LOẠI KHỐI U NÃO DỰA TRÊN HÌNH ẢNH BẰNG INCEPTIONV3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40258" y="5998412"/>
            <a:ext cx="8007484" cy="14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5"/>
              </a:lnSpc>
            </a:pPr>
            <a:r>
              <a:rPr lang="en-US" sz="2703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Giảng viên hướng dẫn: TS. Nguyễn Mạnh Cường</a:t>
            </a:r>
          </a:p>
          <a:p>
            <a:pPr algn="l" marL="0" indent="0" lvl="0">
              <a:lnSpc>
                <a:spcPts val="3785"/>
              </a:lnSpc>
              <a:spcBef>
                <a:spcPct val="0"/>
              </a:spcBef>
            </a:pPr>
            <a:r>
              <a:rPr lang="en-US" sz="2703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Sinh viên thực hiện      : Ngô Quý Điệp</a:t>
            </a:r>
          </a:p>
          <a:p>
            <a:pPr algn="l" marL="0" indent="0" lvl="0">
              <a:lnSpc>
                <a:spcPts val="3785"/>
              </a:lnSpc>
              <a:spcBef>
                <a:spcPct val="0"/>
              </a:spcBef>
            </a:pPr>
            <a:r>
              <a:rPr lang="en-US" sz="2703" strike="noStrike" u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Mã sinh viên                  : 2021602059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31803" cy="3382827"/>
            </a:xfrm>
            <a:custGeom>
              <a:avLst/>
              <a:gdLst/>
              <a:ahLst/>
              <a:cxnLst/>
              <a:rect r="r" b="b" t="t" l="l"/>
              <a:pathLst>
                <a:path h="3382827" w="4731803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259300" y="1034117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45590" y="1856394"/>
            <a:ext cx="8281789" cy="6936328"/>
            <a:chOff x="0" y="0"/>
            <a:chExt cx="11042386" cy="9248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14994" y="0"/>
              <a:ext cx="9992233" cy="8655772"/>
            </a:xfrm>
            <a:custGeom>
              <a:avLst/>
              <a:gdLst/>
              <a:ahLst/>
              <a:cxnLst/>
              <a:rect r="r" b="b" t="t" l="l"/>
              <a:pathLst>
                <a:path h="8655772" w="9992233">
                  <a:moveTo>
                    <a:pt x="0" y="0"/>
                  </a:moveTo>
                  <a:lnTo>
                    <a:pt x="9992233" y="0"/>
                  </a:lnTo>
                  <a:lnTo>
                    <a:pt x="9992233" y="8655772"/>
                  </a:lnTo>
                  <a:lnTo>
                    <a:pt x="0" y="8655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8798647"/>
              <a:ext cx="11042386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Trực quan hóa quá trình huấn luyện 2 mô hình VGG16 và InceptionV3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58176" y="2203649"/>
            <a:ext cx="6059494" cy="2829500"/>
            <a:chOff x="0" y="0"/>
            <a:chExt cx="8079325" cy="37726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79325" cy="3127122"/>
            </a:xfrm>
            <a:custGeom>
              <a:avLst/>
              <a:gdLst/>
              <a:ahLst/>
              <a:cxnLst/>
              <a:rect r="r" b="b" t="t" l="l"/>
              <a:pathLst>
                <a:path h="3127122" w="8079325">
                  <a:moveTo>
                    <a:pt x="0" y="0"/>
                  </a:moveTo>
                  <a:lnTo>
                    <a:pt x="8079325" y="0"/>
                  </a:lnTo>
                  <a:lnTo>
                    <a:pt x="8079325" y="3127122"/>
                  </a:lnTo>
                  <a:lnTo>
                    <a:pt x="0" y="3127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958274" y="3322876"/>
              <a:ext cx="6162777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So sánh kết quả dự đoán trên tập test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636161" y="6394248"/>
            <a:ext cx="22440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InceptionV3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873328" y="5324558"/>
            <a:ext cx="5524476" cy="1362044"/>
            <a:chOff x="0" y="0"/>
            <a:chExt cx="7365968" cy="181605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508093" y="-57150"/>
              <a:ext cx="5857875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Độ chính xác tăng nhanh hơn</a:t>
              </a:r>
            </a:p>
          </p:txBody>
        </p:sp>
        <p:sp>
          <p:nvSpPr>
            <p:cNvPr name="AutoShape 15" id="15"/>
            <p:cNvSpPr/>
            <p:nvPr/>
          </p:nvSpPr>
          <p:spPr>
            <a:xfrm flipV="true">
              <a:off x="9151" y="249766"/>
              <a:ext cx="1498942" cy="1557486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0880191" y="6273598"/>
            <a:ext cx="7162590" cy="812799"/>
            <a:chOff x="0" y="0"/>
            <a:chExt cx="9550120" cy="108373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365674" y="-57150"/>
              <a:ext cx="8184447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Ổn định cao giữa tập huấn luyện và tập kiểm định</a:t>
              </a:r>
            </a:p>
          </p:txBody>
        </p:sp>
        <p:sp>
          <p:nvSpPr>
            <p:cNvPr name="AutoShape 18" id="18"/>
            <p:cNvSpPr/>
            <p:nvPr/>
          </p:nvSpPr>
          <p:spPr>
            <a:xfrm>
              <a:off x="0" y="541866"/>
              <a:ext cx="1365674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0872671" y="6674152"/>
            <a:ext cx="7270062" cy="1858570"/>
            <a:chOff x="0" y="0"/>
            <a:chExt cx="9693416" cy="247809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1508969" y="1337211"/>
              <a:ext cx="8184447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Độ chính xác cao hơn và hàm loss thấp hơn trên tập test</a:t>
              </a:r>
            </a:p>
          </p:txBody>
        </p:sp>
        <p:sp>
          <p:nvSpPr>
            <p:cNvPr name="AutoShape 21" id="21"/>
            <p:cNvSpPr/>
            <p:nvPr/>
          </p:nvSpPr>
          <p:spPr>
            <a:xfrm>
              <a:off x="10027" y="7794"/>
              <a:ext cx="1324548" cy="188627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1218774" y="598318"/>
            <a:ext cx="6817500" cy="111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5"/>
              </a:lnSpc>
            </a:pPr>
            <a:r>
              <a:rPr lang="en-US" sz="6518" spc="-456" b="true">
                <a:solidFill>
                  <a:srgbClr val="3972F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So sánh với VGG16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352938" y="9087997"/>
            <a:ext cx="6566445" cy="944817"/>
            <a:chOff x="0" y="0"/>
            <a:chExt cx="8755260" cy="1259757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1532957" y="115495"/>
              <a:ext cx="7222303" cy="1144262"/>
              <a:chOff x="0" y="0"/>
              <a:chExt cx="1426628" cy="226027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426628" cy="226027"/>
              </a:xfrm>
              <a:custGeom>
                <a:avLst/>
                <a:gdLst/>
                <a:ahLst/>
                <a:cxnLst/>
                <a:rect r="r" b="b" t="t" l="l"/>
                <a:pathLst>
                  <a:path h="226027" w="1426628">
                    <a:moveTo>
                      <a:pt x="32873" y="0"/>
                    </a:moveTo>
                    <a:lnTo>
                      <a:pt x="1393755" y="0"/>
                    </a:lnTo>
                    <a:cubicBezTo>
                      <a:pt x="1411910" y="0"/>
                      <a:pt x="1426628" y="14718"/>
                      <a:pt x="1426628" y="32873"/>
                    </a:cubicBezTo>
                    <a:lnTo>
                      <a:pt x="1426628" y="193154"/>
                    </a:lnTo>
                    <a:cubicBezTo>
                      <a:pt x="1426628" y="201872"/>
                      <a:pt x="1423164" y="210234"/>
                      <a:pt x="1416999" y="216399"/>
                    </a:cubicBezTo>
                    <a:cubicBezTo>
                      <a:pt x="1410835" y="222564"/>
                      <a:pt x="1402473" y="226027"/>
                      <a:pt x="1393755" y="226027"/>
                    </a:cubicBezTo>
                    <a:lnTo>
                      <a:pt x="32873" y="226027"/>
                    </a:lnTo>
                    <a:cubicBezTo>
                      <a:pt x="14718" y="226027"/>
                      <a:pt x="0" y="211309"/>
                      <a:pt x="0" y="193154"/>
                    </a:cubicBezTo>
                    <a:lnTo>
                      <a:pt x="0" y="32873"/>
                    </a:lnTo>
                    <a:cubicBezTo>
                      <a:pt x="0" y="24155"/>
                      <a:pt x="3463" y="15793"/>
                      <a:pt x="9628" y="9628"/>
                    </a:cubicBezTo>
                    <a:cubicBezTo>
                      <a:pt x="15793" y="3463"/>
                      <a:pt x="24155" y="0"/>
                      <a:pt x="32873" y="0"/>
                    </a:cubicBezTo>
                    <a:close/>
                  </a:path>
                </a:pathLst>
              </a:custGeom>
              <a:solidFill>
                <a:srgbClr val="235577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1426628" cy="2641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just">
                  <a:lnSpc>
                    <a:spcPts val="2659"/>
                  </a:lnSpc>
                </a:pPr>
              </a:p>
              <a:p>
                <a:pPr algn="just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54395" cy="1259757"/>
            </a:xfrm>
            <a:custGeom>
              <a:avLst/>
              <a:gdLst/>
              <a:ahLst/>
              <a:cxnLst/>
              <a:rect r="r" b="b" t="t" l="l"/>
              <a:pathLst>
                <a:path h="1259757" w="1154395">
                  <a:moveTo>
                    <a:pt x="0" y="0"/>
                  </a:moveTo>
                  <a:lnTo>
                    <a:pt x="1154395" y="0"/>
                  </a:lnTo>
                  <a:lnTo>
                    <a:pt x="1154395" y="1259757"/>
                  </a:lnTo>
                  <a:lnTo>
                    <a:pt x="0" y="1259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1998317" y="410765"/>
              <a:ext cx="5876396" cy="515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→ InceptionV3 có ưu thế rõ rệt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45944" y="-1278586"/>
            <a:ext cx="3352813" cy="12844173"/>
            <a:chOff x="0" y="0"/>
            <a:chExt cx="883046" cy="3382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3046" cy="3382827"/>
            </a:xfrm>
            <a:custGeom>
              <a:avLst/>
              <a:gdLst/>
              <a:ahLst/>
              <a:cxnLst/>
              <a:rect r="r" b="b" t="t" l="l"/>
              <a:pathLst>
                <a:path h="3382827" w="883046">
                  <a:moveTo>
                    <a:pt x="117763" y="0"/>
                  </a:moveTo>
                  <a:lnTo>
                    <a:pt x="765282" y="0"/>
                  </a:lnTo>
                  <a:cubicBezTo>
                    <a:pt x="830321" y="0"/>
                    <a:pt x="883046" y="52724"/>
                    <a:pt x="883046" y="117763"/>
                  </a:cubicBezTo>
                  <a:lnTo>
                    <a:pt x="883046" y="3265064"/>
                  </a:lnTo>
                  <a:cubicBezTo>
                    <a:pt x="883046" y="3296297"/>
                    <a:pt x="870638" y="3326250"/>
                    <a:pt x="848554" y="3348335"/>
                  </a:cubicBezTo>
                  <a:cubicBezTo>
                    <a:pt x="826469" y="3370420"/>
                    <a:pt x="796515" y="3382827"/>
                    <a:pt x="765282" y="3382827"/>
                  </a:cubicBezTo>
                  <a:lnTo>
                    <a:pt x="117763" y="3382827"/>
                  </a:lnTo>
                  <a:cubicBezTo>
                    <a:pt x="52724" y="3382827"/>
                    <a:pt x="0" y="3330103"/>
                    <a:pt x="0" y="3265064"/>
                  </a:cubicBezTo>
                  <a:lnTo>
                    <a:pt x="0" y="117763"/>
                  </a:lnTo>
                  <a:cubicBezTo>
                    <a:pt x="0" y="52724"/>
                    <a:pt x="52724" y="0"/>
                    <a:pt x="117763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83046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97088" y="3005466"/>
            <a:ext cx="2138034" cy="21380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28650" cap="sq">
              <a:gradFill>
                <a:gsLst>
                  <a:gs pos="0">
                    <a:srgbClr val="3972F0">
                      <a:alpha val="100000"/>
                    </a:srgbClr>
                  </a:gs>
                  <a:gs pos="100000">
                    <a:srgbClr val="1CDAFF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27558" y="3490983"/>
            <a:ext cx="12665168" cy="140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91"/>
              </a:lnSpc>
            </a:pPr>
            <a:r>
              <a:rPr lang="en-US" sz="8208" spc="-574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3. Ứng dụng demo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96541" y="8571620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15331" y="1034117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086669" y="6262692"/>
            <a:ext cx="1673561" cy="167356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55556" y="9608854"/>
            <a:ext cx="2843208" cy="284320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2599173">
            <a:off x="5910907" y="1359685"/>
            <a:ext cx="565249" cy="521089"/>
          </a:xfrm>
          <a:custGeom>
            <a:avLst/>
            <a:gdLst/>
            <a:ahLst/>
            <a:cxnLst/>
            <a:rect r="r" b="b" t="t" l="l"/>
            <a:pathLst>
              <a:path h="521089" w="565249">
                <a:moveTo>
                  <a:pt x="0" y="0"/>
                </a:moveTo>
                <a:lnTo>
                  <a:pt x="565249" y="0"/>
                </a:lnTo>
                <a:lnTo>
                  <a:pt x="565249" y="521089"/>
                </a:lnTo>
                <a:lnTo>
                  <a:pt x="0" y="52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31803" cy="3382827"/>
            </a:xfrm>
            <a:custGeom>
              <a:avLst/>
              <a:gdLst/>
              <a:ahLst/>
              <a:cxnLst/>
              <a:rect r="r" b="b" t="t" l="l"/>
              <a:pathLst>
                <a:path h="3382827" w="4731803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259300" y="1034117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738339" y="2515995"/>
            <a:ext cx="14073548" cy="5703261"/>
            <a:chOff x="0" y="0"/>
            <a:chExt cx="18764731" cy="76043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80479" cy="3163131"/>
            </a:xfrm>
            <a:custGeom>
              <a:avLst/>
              <a:gdLst/>
              <a:ahLst/>
              <a:cxnLst/>
              <a:rect r="r" b="b" t="t" l="l"/>
              <a:pathLst>
                <a:path h="3163131" w="3180479">
                  <a:moveTo>
                    <a:pt x="0" y="0"/>
                  </a:moveTo>
                  <a:lnTo>
                    <a:pt x="3180479" y="0"/>
                  </a:lnTo>
                  <a:lnTo>
                    <a:pt x="3180479" y="3163131"/>
                  </a:lnTo>
                  <a:lnTo>
                    <a:pt x="0" y="3163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938256" y="4755634"/>
              <a:ext cx="5421429" cy="2848715"/>
            </a:xfrm>
            <a:custGeom>
              <a:avLst/>
              <a:gdLst/>
              <a:ahLst/>
              <a:cxnLst/>
              <a:rect r="r" b="b" t="t" l="l"/>
              <a:pathLst>
                <a:path h="2848715" w="5421429">
                  <a:moveTo>
                    <a:pt x="0" y="0"/>
                  </a:moveTo>
                  <a:lnTo>
                    <a:pt x="5421430" y="0"/>
                  </a:lnTo>
                  <a:lnTo>
                    <a:pt x="5421430" y="2848715"/>
                  </a:lnTo>
                  <a:lnTo>
                    <a:pt x="0" y="2848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556172" y="147070"/>
              <a:ext cx="7969419" cy="2868991"/>
            </a:xfrm>
            <a:custGeom>
              <a:avLst/>
              <a:gdLst/>
              <a:ahLst/>
              <a:cxnLst/>
              <a:rect r="r" b="b" t="t" l="l"/>
              <a:pathLst>
                <a:path h="2868991" w="7969419">
                  <a:moveTo>
                    <a:pt x="0" y="0"/>
                  </a:moveTo>
                  <a:lnTo>
                    <a:pt x="7969419" y="0"/>
                  </a:lnTo>
                  <a:lnTo>
                    <a:pt x="7969419" y="2868991"/>
                  </a:lnTo>
                  <a:lnTo>
                    <a:pt x="0" y="2868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525591" y="492552"/>
              <a:ext cx="6239140" cy="2178027"/>
            </a:xfrm>
            <a:custGeom>
              <a:avLst/>
              <a:gdLst/>
              <a:ahLst/>
              <a:cxnLst/>
              <a:rect r="r" b="b" t="t" l="l"/>
              <a:pathLst>
                <a:path h="2178027" w="6239140">
                  <a:moveTo>
                    <a:pt x="0" y="0"/>
                  </a:moveTo>
                  <a:lnTo>
                    <a:pt x="6239140" y="0"/>
                  </a:lnTo>
                  <a:lnTo>
                    <a:pt x="6239140" y="2178027"/>
                  </a:lnTo>
                  <a:lnTo>
                    <a:pt x="0" y="2178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18774" y="598318"/>
            <a:ext cx="11946513" cy="111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5"/>
              </a:lnSpc>
            </a:pPr>
            <a:r>
              <a:rPr lang="en-US" sz="6518" spc="-456" b="true">
                <a:solidFill>
                  <a:srgbClr val="3972F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Công nghệ và ngôn ngữ sử dụng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31803" cy="3382827"/>
            </a:xfrm>
            <a:custGeom>
              <a:avLst/>
              <a:gdLst/>
              <a:ahLst/>
              <a:cxnLst/>
              <a:rect r="r" b="b" t="t" l="l"/>
              <a:pathLst>
                <a:path h="3382827" w="4731803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259300" y="1034117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11596" y="2212036"/>
            <a:ext cx="6664809" cy="7584420"/>
          </a:xfrm>
          <a:custGeom>
            <a:avLst/>
            <a:gdLst/>
            <a:ahLst/>
            <a:cxnLst/>
            <a:rect r="r" b="b" t="t" l="l"/>
            <a:pathLst>
              <a:path h="7584420" w="6664809">
                <a:moveTo>
                  <a:pt x="0" y="0"/>
                </a:moveTo>
                <a:lnTo>
                  <a:pt x="6664808" y="0"/>
                </a:lnTo>
                <a:lnTo>
                  <a:pt x="6664808" y="7584420"/>
                </a:lnTo>
                <a:lnTo>
                  <a:pt x="0" y="7584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18774" y="598318"/>
            <a:ext cx="11946513" cy="111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5"/>
              </a:lnSpc>
            </a:pPr>
            <a:r>
              <a:rPr lang="en-US" sz="6518" spc="-456" b="true">
                <a:solidFill>
                  <a:srgbClr val="3972F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Biểu đồ use case tổng quát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31803" cy="3382827"/>
            </a:xfrm>
            <a:custGeom>
              <a:avLst/>
              <a:gdLst/>
              <a:ahLst/>
              <a:cxnLst/>
              <a:rect r="r" b="b" t="t" l="l"/>
              <a:pathLst>
                <a:path h="3382827" w="4731803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259300" y="1034117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18774" y="5650635"/>
            <a:ext cx="6837413" cy="4377110"/>
            <a:chOff x="0" y="0"/>
            <a:chExt cx="9116551" cy="58361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844835"/>
              <a:ext cx="9116551" cy="4991311"/>
            </a:xfrm>
            <a:custGeom>
              <a:avLst/>
              <a:gdLst/>
              <a:ahLst/>
              <a:cxnLst/>
              <a:rect r="r" b="b" t="t" l="l"/>
              <a:pathLst>
                <a:path h="4991311" w="9116551">
                  <a:moveTo>
                    <a:pt x="0" y="0"/>
                  </a:moveTo>
                  <a:lnTo>
                    <a:pt x="9116551" y="0"/>
                  </a:lnTo>
                  <a:lnTo>
                    <a:pt x="9116551" y="4991312"/>
                  </a:lnTo>
                  <a:lnTo>
                    <a:pt x="0" y="49913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366994"/>
              </a:solidFill>
              <a:prstDash val="solid"/>
              <a:miter/>
            </a:ln>
          </p:spPr>
        </p:sp>
        <p:sp>
          <p:nvSpPr>
            <p:cNvPr name="AutoShape 8" id="8"/>
            <p:cNvSpPr/>
            <p:nvPr/>
          </p:nvSpPr>
          <p:spPr>
            <a:xfrm>
              <a:off x="4482125" y="986"/>
              <a:ext cx="25380" cy="653323"/>
            </a:xfrm>
            <a:prstGeom prst="line">
              <a:avLst/>
            </a:prstGeom>
            <a:ln cap="flat" w="508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745373" y="6284262"/>
            <a:ext cx="8273627" cy="3743484"/>
            <a:chOff x="0" y="0"/>
            <a:chExt cx="11031503" cy="49913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935719" y="0"/>
              <a:ext cx="9095784" cy="4991311"/>
            </a:xfrm>
            <a:custGeom>
              <a:avLst/>
              <a:gdLst/>
              <a:ahLst/>
              <a:cxnLst/>
              <a:rect r="r" b="b" t="t" l="l"/>
              <a:pathLst>
                <a:path h="4991311" w="9095784">
                  <a:moveTo>
                    <a:pt x="0" y="0"/>
                  </a:moveTo>
                  <a:lnTo>
                    <a:pt x="9095784" y="0"/>
                  </a:lnTo>
                  <a:lnTo>
                    <a:pt x="9095784" y="4991311"/>
                  </a:lnTo>
                  <a:lnTo>
                    <a:pt x="0" y="4991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2495656"/>
              <a:ext cx="1021319" cy="0"/>
            </a:xfrm>
            <a:prstGeom prst="line">
              <a:avLst/>
            </a:prstGeom>
            <a:ln cap="flat" w="508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248181" y="1801198"/>
            <a:ext cx="6740514" cy="3707283"/>
          </a:xfrm>
          <a:custGeom>
            <a:avLst/>
            <a:gdLst/>
            <a:ahLst/>
            <a:cxnLst/>
            <a:rect r="r" b="b" t="t" l="l"/>
            <a:pathLst>
              <a:path h="3707283" w="6740514">
                <a:moveTo>
                  <a:pt x="0" y="0"/>
                </a:moveTo>
                <a:lnTo>
                  <a:pt x="6740515" y="0"/>
                </a:lnTo>
                <a:lnTo>
                  <a:pt x="6740515" y="3707283"/>
                </a:lnTo>
                <a:lnTo>
                  <a:pt x="0" y="37072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218774" y="598318"/>
            <a:ext cx="6353236" cy="111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5"/>
              </a:lnSpc>
            </a:pPr>
            <a:r>
              <a:rPr lang="en-US" sz="6518" spc="-456" b="true">
                <a:solidFill>
                  <a:srgbClr val="3972F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Chức năng chính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197162" y="1709104"/>
            <a:ext cx="6821838" cy="4242594"/>
            <a:chOff x="0" y="0"/>
            <a:chExt cx="9095784" cy="56567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95784" cy="4945833"/>
            </a:xfrm>
            <a:custGeom>
              <a:avLst/>
              <a:gdLst/>
              <a:ahLst/>
              <a:cxnLst/>
              <a:rect r="r" b="b" t="t" l="l"/>
              <a:pathLst>
                <a:path h="4945833" w="9095784">
                  <a:moveTo>
                    <a:pt x="0" y="0"/>
                  </a:moveTo>
                  <a:lnTo>
                    <a:pt x="9095784" y="0"/>
                  </a:lnTo>
                  <a:lnTo>
                    <a:pt x="9095784" y="4945833"/>
                  </a:lnTo>
                  <a:lnTo>
                    <a:pt x="0" y="4945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AutoShape 16" id="16"/>
            <p:cNvSpPr/>
            <p:nvPr/>
          </p:nvSpPr>
          <p:spPr>
            <a:xfrm flipV="true">
              <a:off x="4506072" y="5135372"/>
              <a:ext cx="0" cy="521419"/>
            </a:xfrm>
            <a:prstGeom prst="line">
              <a:avLst/>
            </a:prstGeom>
            <a:ln cap="flat" w="508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45944" y="-1278586"/>
            <a:ext cx="3352813" cy="12844173"/>
            <a:chOff x="0" y="0"/>
            <a:chExt cx="883046" cy="3382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3046" cy="3382827"/>
            </a:xfrm>
            <a:custGeom>
              <a:avLst/>
              <a:gdLst/>
              <a:ahLst/>
              <a:cxnLst/>
              <a:rect r="r" b="b" t="t" l="l"/>
              <a:pathLst>
                <a:path h="3382827" w="883046">
                  <a:moveTo>
                    <a:pt x="117763" y="0"/>
                  </a:moveTo>
                  <a:lnTo>
                    <a:pt x="765282" y="0"/>
                  </a:lnTo>
                  <a:cubicBezTo>
                    <a:pt x="830321" y="0"/>
                    <a:pt x="883046" y="52724"/>
                    <a:pt x="883046" y="117763"/>
                  </a:cubicBezTo>
                  <a:lnTo>
                    <a:pt x="883046" y="3265064"/>
                  </a:lnTo>
                  <a:cubicBezTo>
                    <a:pt x="883046" y="3296297"/>
                    <a:pt x="870638" y="3326250"/>
                    <a:pt x="848554" y="3348335"/>
                  </a:cubicBezTo>
                  <a:cubicBezTo>
                    <a:pt x="826469" y="3370420"/>
                    <a:pt x="796515" y="3382827"/>
                    <a:pt x="765282" y="3382827"/>
                  </a:cubicBezTo>
                  <a:lnTo>
                    <a:pt x="117763" y="3382827"/>
                  </a:lnTo>
                  <a:cubicBezTo>
                    <a:pt x="52724" y="3382827"/>
                    <a:pt x="0" y="3330103"/>
                    <a:pt x="0" y="3265064"/>
                  </a:cubicBezTo>
                  <a:lnTo>
                    <a:pt x="0" y="117763"/>
                  </a:lnTo>
                  <a:cubicBezTo>
                    <a:pt x="0" y="52724"/>
                    <a:pt x="52724" y="0"/>
                    <a:pt x="117763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83046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97088" y="3005466"/>
            <a:ext cx="2138034" cy="21380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28650" cap="sq">
              <a:gradFill>
                <a:gsLst>
                  <a:gs pos="0">
                    <a:srgbClr val="3972F0">
                      <a:alpha val="100000"/>
                    </a:srgbClr>
                  </a:gs>
                  <a:gs pos="100000">
                    <a:srgbClr val="1CDAFF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27558" y="3490983"/>
            <a:ext cx="12665168" cy="285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91"/>
              </a:lnSpc>
            </a:pPr>
            <a:r>
              <a:rPr lang="en-US" sz="8208" spc="-574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3. Kết quả đạt được &amp;</a:t>
            </a:r>
          </a:p>
          <a:p>
            <a:pPr algn="l">
              <a:lnSpc>
                <a:spcPts val="11491"/>
              </a:lnSpc>
            </a:pPr>
            <a:r>
              <a:rPr lang="en-US" sz="8208" spc="-574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hướng phát triển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96541" y="8571620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15331" y="1034117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086669" y="6262692"/>
            <a:ext cx="1673561" cy="167356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55556" y="9608854"/>
            <a:ext cx="2843208" cy="284320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2599173">
            <a:off x="5910907" y="1359685"/>
            <a:ext cx="565249" cy="521089"/>
          </a:xfrm>
          <a:custGeom>
            <a:avLst/>
            <a:gdLst/>
            <a:ahLst/>
            <a:cxnLst/>
            <a:rect r="r" b="b" t="t" l="l"/>
            <a:pathLst>
              <a:path h="521089" w="565249">
                <a:moveTo>
                  <a:pt x="0" y="0"/>
                </a:moveTo>
                <a:lnTo>
                  <a:pt x="565249" y="0"/>
                </a:lnTo>
                <a:lnTo>
                  <a:pt x="565249" y="521089"/>
                </a:lnTo>
                <a:lnTo>
                  <a:pt x="0" y="52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31803" cy="3382827"/>
            </a:xfrm>
            <a:custGeom>
              <a:avLst/>
              <a:gdLst/>
              <a:ahLst/>
              <a:cxnLst/>
              <a:rect r="r" b="b" t="t" l="l"/>
              <a:pathLst>
                <a:path h="3382827" w="4731803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259300" y="1034117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18774" y="598318"/>
            <a:ext cx="11946513" cy="111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5"/>
              </a:lnSpc>
            </a:pPr>
            <a:r>
              <a:rPr lang="en-US" sz="6518" spc="-456" b="true">
                <a:solidFill>
                  <a:srgbClr val="3972F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Kết quả đạt được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101524" y="2571377"/>
            <a:ext cx="3842334" cy="3145546"/>
            <a:chOff x="0" y="0"/>
            <a:chExt cx="1011973" cy="8284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1973" cy="828457"/>
            </a:xfrm>
            <a:custGeom>
              <a:avLst/>
              <a:gdLst/>
              <a:ahLst/>
              <a:cxnLst/>
              <a:rect r="r" b="b" t="t" l="l"/>
              <a:pathLst>
                <a:path h="828457" w="1011973">
                  <a:moveTo>
                    <a:pt x="46343" y="0"/>
                  </a:moveTo>
                  <a:lnTo>
                    <a:pt x="965630" y="0"/>
                  </a:lnTo>
                  <a:cubicBezTo>
                    <a:pt x="977921" y="0"/>
                    <a:pt x="989708" y="4883"/>
                    <a:pt x="998399" y="13573"/>
                  </a:cubicBezTo>
                  <a:cubicBezTo>
                    <a:pt x="1007090" y="22264"/>
                    <a:pt x="1011973" y="34052"/>
                    <a:pt x="1011973" y="46343"/>
                  </a:cubicBezTo>
                  <a:lnTo>
                    <a:pt x="1011973" y="782114"/>
                  </a:lnTo>
                  <a:cubicBezTo>
                    <a:pt x="1011973" y="794405"/>
                    <a:pt x="1007090" y="806192"/>
                    <a:pt x="998399" y="814883"/>
                  </a:cubicBezTo>
                  <a:cubicBezTo>
                    <a:pt x="989708" y="823574"/>
                    <a:pt x="977921" y="828457"/>
                    <a:pt x="965630" y="828457"/>
                  </a:cubicBezTo>
                  <a:lnTo>
                    <a:pt x="46343" y="828457"/>
                  </a:lnTo>
                  <a:cubicBezTo>
                    <a:pt x="34052" y="828457"/>
                    <a:pt x="22264" y="823574"/>
                    <a:pt x="13573" y="814883"/>
                  </a:cubicBezTo>
                  <a:cubicBezTo>
                    <a:pt x="4883" y="806192"/>
                    <a:pt x="0" y="794405"/>
                    <a:pt x="0" y="782114"/>
                  </a:cubicBezTo>
                  <a:lnTo>
                    <a:pt x="0" y="46343"/>
                  </a:lnTo>
                  <a:cubicBezTo>
                    <a:pt x="0" y="34052"/>
                    <a:pt x="4883" y="22264"/>
                    <a:pt x="13573" y="13573"/>
                  </a:cubicBezTo>
                  <a:cubicBezTo>
                    <a:pt x="22264" y="4883"/>
                    <a:pt x="34052" y="0"/>
                    <a:pt x="46343" y="0"/>
                  </a:cubicBezTo>
                  <a:close/>
                </a:path>
              </a:pathLst>
            </a:custGeom>
            <a:solidFill>
              <a:srgbClr val="FF5757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011973" cy="866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507303" y="3168155"/>
            <a:ext cx="3030777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Mô hình đạt được độ chính xác cao trên tập kiểm thử (99%)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982840" y="2593993"/>
            <a:ext cx="3842334" cy="3145546"/>
            <a:chOff x="0" y="0"/>
            <a:chExt cx="1011973" cy="8284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1973" cy="828457"/>
            </a:xfrm>
            <a:custGeom>
              <a:avLst/>
              <a:gdLst/>
              <a:ahLst/>
              <a:cxnLst/>
              <a:rect r="r" b="b" t="t" l="l"/>
              <a:pathLst>
                <a:path h="828457" w="1011973">
                  <a:moveTo>
                    <a:pt x="46343" y="0"/>
                  </a:moveTo>
                  <a:lnTo>
                    <a:pt x="965630" y="0"/>
                  </a:lnTo>
                  <a:cubicBezTo>
                    <a:pt x="977921" y="0"/>
                    <a:pt x="989708" y="4883"/>
                    <a:pt x="998399" y="13573"/>
                  </a:cubicBezTo>
                  <a:cubicBezTo>
                    <a:pt x="1007090" y="22264"/>
                    <a:pt x="1011973" y="34052"/>
                    <a:pt x="1011973" y="46343"/>
                  </a:cubicBezTo>
                  <a:lnTo>
                    <a:pt x="1011973" y="782114"/>
                  </a:lnTo>
                  <a:cubicBezTo>
                    <a:pt x="1011973" y="794405"/>
                    <a:pt x="1007090" y="806192"/>
                    <a:pt x="998399" y="814883"/>
                  </a:cubicBezTo>
                  <a:cubicBezTo>
                    <a:pt x="989708" y="823574"/>
                    <a:pt x="977921" y="828457"/>
                    <a:pt x="965630" y="828457"/>
                  </a:cubicBezTo>
                  <a:lnTo>
                    <a:pt x="46343" y="828457"/>
                  </a:lnTo>
                  <a:cubicBezTo>
                    <a:pt x="34052" y="828457"/>
                    <a:pt x="22264" y="823574"/>
                    <a:pt x="13573" y="814883"/>
                  </a:cubicBezTo>
                  <a:cubicBezTo>
                    <a:pt x="4883" y="806192"/>
                    <a:pt x="0" y="794405"/>
                    <a:pt x="0" y="782114"/>
                  </a:cubicBezTo>
                  <a:lnTo>
                    <a:pt x="0" y="46343"/>
                  </a:lnTo>
                  <a:cubicBezTo>
                    <a:pt x="0" y="34052"/>
                    <a:pt x="4883" y="22264"/>
                    <a:pt x="13573" y="13573"/>
                  </a:cubicBezTo>
                  <a:cubicBezTo>
                    <a:pt x="22264" y="4883"/>
                    <a:pt x="34052" y="0"/>
                    <a:pt x="46343" y="0"/>
                  </a:cubicBezTo>
                  <a:close/>
                </a:path>
              </a:pathLst>
            </a:custGeom>
            <a:solidFill>
              <a:srgbClr val="387EB8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11973" cy="866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112311" y="2715156"/>
            <a:ext cx="3577129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Ứng dụng các kỹ thuật tiên tiến như: transfer learning,  fine-tuning để cải thiện hiêu suất, tránh overftting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496433" y="2570742"/>
            <a:ext cx="3842334" cy="3145546"/>
            <a:chOff x="0" y="0"/>
            <a:chExt cx="1011973" cy="82845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11973" cy="828457"/>
            </a:xfrm>
            <a:custGeom>
              <a:avLst/>
              <a:gdLst/>
              <a:ahLst/>
              <a:cxnLst/>
              <a:rect r="r" b="b" t="t" l="l"/>
              <a:pathLst>
                <a:path h="828457" w="1011973">
                  <a:moveTo>
                    <a:pt x="46343" y="0"/>
                  </a:moveTo>
                  <a:lnTo>
                    <a:pt x="965630" y="0"/>
                  </a:lnTo>
                  <a:cubicBezTo>
                    <a:pt x="977921" y="0"/>
                    <a:pt x="989708" y="4883"/>
                    <a:pt x="998399" y="13573"/>
                  </a:cubicBezTo>
                  <a:cubicBezTo>
                    <a:pt x="1007090" y="22264"/>
                    <a:pt x="1011973" y="34052"/>
                    <a:pt x="1011973" y="46343"/>
                  </a:cubicBezTo>
                  <a:lnTo>
                    <a:pt x="1011973" y="782114"/>
                  </a:lnTo>
                  <a:cubicBezTo>
                    <a:pt x="1011973" y="794405"/>
                    <a:pt x="1007090" y="806192"/>
                    <a:pt x="998399" y="814883"/>
                  </a:cubicBezTo>
                  <a:cubicBezTo>
                    <a:pt x="989708" y="823574"/>
                    <a:pt x="977921" y="828457"/>
                    <a:pt x="965630" y="828457"/>
                  </a:cubicBezTo>
                  <a:lnTo>
                    <a:pt x="46343" y="828457"/>
                  </a:lnTo>
                  <a:cubicBezTo>
                    <a:pt x="34052" y="828457"/>
                    <a:pt x="22264" y="823574"/>
                    <a:pt x="13573" y="814883"/>
                  </a:cubicBezTo>
                  <a:cubicBezTo>
                    <a:pt x="4883" y="806192"/>
                    <a:pt x="0" y="794405"/>
                    <a:pt x="0" y="782114"/>
                  </a:cubicBezTo>
                  <a:lnTo>
                    <a:pt x="0" y="46343"/>
                  </a:lnTo>
                  <a:cubicBezTo>
                    <a:pt x="0" y="34052"/>
                    <a:pt x="4883" y="22264"/>
                    <a:pt x="13573" y="13573"/>
                  </a:cubicBezTo>
                  <a:cubicBezTo>
                    <a:pt x="22264" y="4883"/>
                    <a:pt x="34052" y="0"/>
                    <a:pt x="46343" y="0"/>
                  </a:cubicBezTo>
                  <a:close/>
                </a:path>
              </a:pathLst>
            </a:custGeom>
            <a:solidFill>
              <a:srgbClr val="FCCB4D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011973" cy="866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763133" y="2715156"/>
            <a:ext cx="3308050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Ứng dụng mô hình vào sản phẩm demo nhằm tăng tính thực tiễn và khả năng ứng dụng trong thực tế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722322" y="7696259"/>
            <a:ext cx="13348861" cy="772817"/>
            <a:chOff x="0" y="0"/>
            <a:chExt cx="17798482" cy="1030422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7798482" cy="1030422"/>
              <a:chOff x="0" y="0"/>
              <a:chExt cx="3515750" cy="20354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515749" cy="203540"/>
              </a:xfrm>
              <a:custGeom>
                <a:avLst/>
                <a:gdLst/>
                <a:ahLst/>
                <a:cxnLst/>
                <a:rect r="r" b="b" t="t" l="l"/>
                <a:pathLst>
                  <a:path h="203540" w="3515749">
                    <a:moveTo>
                      <a:pt x="13339" y="0"/>
                    </a:moveTo>
                    <a:lnTo>
                      <a:pt x="3502410" y="0"/>
                    </a:lnTo>
                    <a:cubicBezTo>
                      <a:pt x="3505948" y="0"/>
                      <a:pt x="3509341" y="1405"/>
                      <a:pt x="3511842" y="3907"/>
                    </a:cubicBezTo>
                    <a:cubicBezTo>
                      <a:pt x="3514344" y="6409"/>
                      <a:pt x="3515749" y="9801"/>
                      <a:pt x="3515749" y="13339"/>
                    </a:cubicBezTo>
                    <a:lnTo>
                      <a:pt x="3515749" y="190201"/>
                    </a:lnTo>
                    <a:cubicBezTo>
                      <a:pt x="3515749" y="193739"/>
                      <a:pt x="3514344" y="197132"/>
                      <a:pt x="3511842" y="199633"/>
                    </a:cubicBezTo>
                    <a:cubicBezTo>
                      <a:pt x="3509341" y="202135"/>
                      <a:pt x="3505948" y="203540"/>
                      <a:pt x="3502410" y="203540"/>
                    </a:cubicBezTo>
                    <a:lnTo>
                      <a:pt x="13339" y="203540"/>
                    </a:lnTo>
                    <a:cubicBezTo>
                      <a:pt x="5972" y="203540"/>
                      <a:pt x="0" y="197568"/>
                      <a:pt x="0" y="190201"/>
                    </a:cubicBezTo>
                    <a:lnTo>
                      <a:pt x="0" y="13339"/>
                    </a:lnTo>
                    <a:cubicBezTo>
                      <a:pt x="0" y="5972"/>
                      <a:pt x="5972" y="0"/>
                      <a:pt x="1333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3515750" cy="2416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just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08207" y="186281"/>
              <a:ext cx="16982068" cy="6007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80"/>
                </a:lnSpc>
              </a:pPr>
              <a:r>
                <a:rPr lang="en-US" sz="2700">
                  <a:solidFill>
                    <a:srgbClr val="E48E00"/>
                  </a:solidFill>
                  <a:latin typeface="Noto Sans"/>
                  <a:ea typeface="Noto Sans"/>
                  <a:cs typeface="Noto Sans"/>
                  <a:sym typeface="Noto Sans"/>
                </a:rPr>
                <a:t>Tuy nhiên vẫn còn tồn tại một số hạn chế khi phân loại với ảnh chất lượng thấp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31803" cy="3382827"/>
            </a:xfrm>
            <a:custGeom>
              <a:avLst/>
              <a:gdLst/>
              <a:ahLst/>
              <a:cxnLst/>
              <a:rect r="r" b="b" t="t" l="l"/>
              <a:pathLst>
                <a:path h="3382827" w="4731803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259300" y="1034117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67286" y="3803348"/>
            <a:ext cx="2016316" cy="2200345"/>
          </a:xfrm>
          <a:custGeom>
            <a:avLst/>
            <a:gdLst/>
            <a:ahLst/>
            <a:cxnLst/>
            <a:rect r="r" b="b" t="t" l="l"/>
            <a:pathLst>
              <a:path h="2200345" w="2016316">
                <a:moveTo>
                  <a:pt x="0" y="0"/>
                </a:moveTo>
                <a:lnTo>
                  <a:pt x="2016315" y="0"/>
                </a:lnTo>
                <a:lnTo>
                  <a:pt x="2016315" y="2200345"/>
                </a:lnTo>
                <a:lnTo>
                  <a:pt x="0" y="2200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18774" y="598318"/>
            <a:ext cx="6604120" cy="111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5"/>
              </a:lnSpc>
            </a:pPr>
            <a:r>
              <a:rPr lang="en-US" sz="6518" spc="-456" b="true">
                <a:solidFill>
                  <a:srgbClr val="3972F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Hướng phát triển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839623" y="2673520"/>
            <a:ext cx="10320386" cy="1065847"/>
            <a:chOff x="0" y="0"/>
            <a:chExt cx="2718126" cy="2807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18126" cy="280717"/>
            </a:xfrm>
            <a:custGeom>
              <a:avLst/>
              <a:gdLst/>
              <a:ahLst/>
              <a:cxnLst/>
              <a:rect r="r" b="b" t="t" l="l"/>
              <a:pathLst>
                <a:path h="280717" w="2718126">
                  <a:moveTo>
                    <a:pt x="17254" y="0"/>
                  </a:moveTo>
                  <a:lnTo>
                    <a:pt x="2700873" y="0"/>
                  </a:lnTo>
                  <a:cubicBezTo>
                    <a:pt x="2705449" y="0"/>
                    <a:pt x="2709837" y="1818"/>
                    <a:pt x="2713073" y="5053"/>
                  </a:cubicBezTo>
                  <a:cubicBezTo>
                    <a:pt x="2716309" y="8289"/>
                    <a:pt x="2718126" y="12678"/>
                    <a:pt x="2718126" y="17254"/>
                  </a:cubicBezTo>
                  <a:lnTo>
                    <a:pt x="2718126" y="263463"/>
                  </a:lnTo>
                  <a:cubicBezTo>
                    <a:pt x="2718126" y="272992"/>
                    <a:pt x="2710402" y="280717"/>
                    <a:pt x="2700873" y="280717"/>
                  </a:cubicBezTo>
                  <a:lnTo>
                    <a:pt x="17254" y="280717"/>
                  </a:lnTo>
                  <a:cubicBezTo>
                    <a:pt x="12678" y="280717"/>
                    <a:pt x="8289" y="278899"/>
                    <a:pt x="5053" y="275664"/>
                  </a:cubicBezTo>
                  <a:cubicBezTo>
                    <a:pt x="1818" y="272428"/>
                    <a:pt x="0" y="268039"/>
                    <a:pt x="0" y="263463"/>
                  </a:cubicBezTo>
                  <a:lnTo>
                    <a:pt x="0" y="17254"/>
                  </a:lnTo>
                  <a:cubicBezTo>
                    <a:pt x="0" y="12678"/>
                    <a:pt x="1818" y="8289"/>
                    <a:pt x="5053" y="5053"/>
                  </a:cubicBezTo>
                  <a:cubicBezTo>
                    <a:pt x="8289" y="1818"/>
                    <a:pt x="12678" y="0"/>
                    <a:pt x="172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18126" cy="318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376348" y="2917202"/>
            <a:ext cx="9350996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Xây dựng một bộ dữ liệu lớn, chất lượng cao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894692" y="4531915"/>
            <a:ext cx="10314308" cy="1066171"/>
            <a:chOff x="0" y="0"/>
            <a:chExt cx="2716526" cy="2808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16526" cy="280802"/>
            </a:xfrm>
            <a:custGeom>
              <a:avLst/>
              <a:gdLst/>
              <a:ahLst/>
              <a:cxnLst/>
              <a:rect r="r" b="b" t="t" l="l"/>
              <a:pathLst>
                <a:path h="280802" w="2716526">
                  <a:moveTo>
                    <a:pt x="17264" y="0"/>
                  </a:moveTo>
                  <a:lnTo>
                    <a:pt x="2699262" y="0"/>
                  </a:lnTo>
                  <a:cubicBezTo>
                    <a:pt x="2703841" y="0"/>
                    <a:pt x="2708232" y="1819"/>
                    <a:pt x="2711469" y="5056"/>
                  </a:cubicBezTo>
                  <a:cubicBezTo>
                    <a:pt x="2714707" y="8294"/>
                    <a:pt x="2716526" y="12685"/>
                    <a:pt x="2716526" y="17264"/>
                  </a:cubicBezTo>
                  <a:lnTo>
                    <a:pt x="2716526" y="263538"/>
                  </a:lnTo>
                  <a:cubicBezTo>
                    <a:pt x="2716526" y="268117"/>
                    <a:pt x="2714707" y="272508"/>
                    <a:pt x="2711469" y="275746"/>
                  </a:cubicBezTo>
                  <a:cubicBezTo>
                    <a:pt x="2708232" y="278983"/>
                    <a:pt x="2703841" y="280802"/>
                    <a:pt x="2699262" y="280802"/>
                  </a:cubicBezTo>
                  <a:lnTo>
                    <a:pt x="17264" y="280802"/>
                  </a:lnTo>
                  <a:cubicBezTo>
                    <a:pt x="12685" y="280802"/>
                    <a:pt x="8294" y="278983"/>
                    <a:pt x="5056" y="275746"/>
                  </a:cubicBezTo>
                  <a:cubicBezTo>
                    <a:pt x="1819" y="272508"/>
                    <a:pt x="0" y="268117"/>
                    <a:pt x="0" y="263538"/>
                  </a:cubicBezTo>
                  <a:lnTo>
                    <a:pt x="0" y="17264"/>
                  </a:lnTo>
                  <a:cubicBezTo>
                    <a:pt x="0" y="12685"/>
                    <a:pt x="1819" y="8294"/>
                    <a:pt x="5056" y="5056"/>
                  </a:cubicBezTo>
                  <a:cubicBezTo>
                    <a:pt x="8294" y="1819"/>
                    <a:pt x="12685" y="0"/>
                    <a:pt x="172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716526" cy="318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883940" y="4775758"/>
            <a:ext cx="633581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Áp dụng thêm kỹ thuật phân vùng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845701" y="6390634"/>
            <a:ext cx="10314308" cy="1066171"/>
            <a:chOff x="0" y="0"/>
            <a:chExt cx="2716526" cy="2808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16526" cy="280802"/>
            </a:xfrm>
            <a:custGeom>
              <a:avLst/>
              <a:gdLst/>
              <a:ahLst/>
              <a:cxnLst/>
              <a:rect r="r" b="b" t="t" l="l"/>
              <a:pathLst>
                <a:path h="280802" w="2716526">
                  <a:moveTo>
                    <a:pt x="17264" y="0"/>
                  </a:moveTo>
                  <a:lnTo>
                    <a:pt x="2699262" y="0"/>
                  </a:lnTo>
                  <a:cubicBezTo>
                    <a:pt x="2703841" y="0"/>
                    <a:pt x="2708232" y="1819"/>
                    <a:pt x="2711469" y="5056"/>
                  </a:cubicBezTo>
                  <a:cubicBezTo>
                    <a:pt x="2714707" y="8294"/>
                    <a:pt x="2716526" y="12685"/>
                    <a:pt x="2716526" y="17264"/>
                  </a:cubicBezTo>
                  <a:lnTo>
                    <a:pt x="2716526" y="263538"/>
                  </a:lnTo>
                  <a:cubicBezTo>
                    <a:pt x="2716526" y="268117"/>
                    <a:pt x="2714707" y="272508"/>
                    <a:pt x="2711469" y="275746"/>
                  </a:cubicBezTo>
                  <a:cubicBezTo>
                    <a:pt x="2708232" y="278983"/>
                    <a:pt x="2703841" y="280802"/>
                    <a:pt x="2699262" y="280802"/>
                  </a:cubicBezTo>
                  <a:lnTo>
                    <a:pt x="17264" y="280802"/>
                  </a:lnTo>
                  <a:cubicBezTo>
                    <a:pt x="12685" y="280802"/>
                    <a:pt x="8294" y="278983"/>
                    <a:pt x="5056" y="275746"/>
                  </a:cubicBezTo>
                  <a:cubicBezTo>
                    <a:pt x="1819" y="272508"/>
                    <a:pt x="0" y="268117"/>
                    <a:pt x="0" y="263538"/>
                  </a:cubicBezTo>
                  <a:lnTo>
                    <a:pt x="0" y="17264"/>
                  </a:lnTo>
                  <a:cubicBezTo>
                    <a:pt x="0" y="12685"/>
                    <a:pt x="1819" y="8294"/>
                    <a:pt x="5056" y="5056"/>
                  </a:cubicBezTo>
                  <a:cubicBezTo>
                    <a:pt x="8294" y="1819"/>
                    <a:pt x="12685" y="0"/>
                    <a:pt x="172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716526" cy="318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096613" y="6634477"/>
            <a:ext cx="7898309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Tối ưu hóa mô hình cho các thiết bị thực tế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7986" y="1034117"/>
            <a:ext cx="441626" cy="463538"/>
          </a:xfrm>
          <a:custGeom>
            <a:avLst/>
            <a:gdLst/>
            <a:ahLst/>
            <a:cxnLst/>
            <a:rect r="r" b="b" t="t" l="l"/>
            <a:pathLst>
              <a:path h="463538" w="441626">
                <a:moveTo>
                  <a:pt x="0" y="0"/>
                </a:moveTo>
                <a:lnTo>
                  <a:pt x="441625" y="0"/>
                </a:lnTo>
                <a:lnTo>
                  <a:pt x="441625" y="463539"/>
                </a:lnTo>
                <a:lnTo>
                  <a:pt x="0" y="463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55734" y="4122096"/>
            <a:ext cx="2395329" cy="239532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28650" cap="sq">
              <a:gradFill>
                <a:gsLst>
                  <a:gs pos="0">
                    <a:srgbClr val="3972F0">
                      <a:alpha val="100000"/>
                    </a:srgbClr>
                  </a:gs>
                  <a:gs pos="100000">
                    <a:srgbClr val="1CDAFF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5511876"/>
            <a:ext cx="18288000" cy="6015803"/>
            <a:chOff x="0" y="0"/>
            <a:chExt cx="4816593" cy="15844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1584409"/>
            </a:xfrm>
            <a:custGeom>
              <a:avLst/>
              <a:gdLst/>
              <a:ahLst/>
              <a:cxnLst/>
              <a:rect r="r" b="b" t="t" l="l"/>
              <a:pathLst>
                <a:path h="1584409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562819"/>
                  </a:lnTo>
                  <a:cubicBezTo>
                    <a:pt x="4816592" y="1568545"/>
                    <a:pt x="4814318" y="1574036"/>
                    <a:pt x="4810269" y="1578085"/>
                  </a:cubicBezTo>
                  <a:cubicBezTo>
                    <a:pt x="4806220" y="1582134"/>
                    <a:pt x="4800728" y="1584409"/>
                    <a:pt x="4795002" y="1584409"/>
                  </a:cubicBezTo>
                  <a:lnTo>
                    <a:pt x="21590" y="1584409"/>
                  </a:lnTo>
                  <a:cubicBezTo>
                    <a:pt x="9666" y="1584409"/>
                    <a:pt x="0" y="1574743"/>
                    <a:pt x="0" y="1562819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1622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4764998" y="5511876"/>
            <a:ext cx="9529995" cy="9529995"/>
          </a:xfrm>
          <a:custGeom>
            <a:avLst/>
            <a:gdLst/>
            <a:ahLst/>
            <a:cxnLst/>
            <a:rect r="r" b="b" t="t" l="l"/>
            <a:pathLst>
              <a:path h="9529995" w="9529995">
                <a:moveTo>
                  <a:pt x="0" y="0"/>
                </a:moveTo>
                <a:lnTo>
                  <a:pt x="9529996" y="0"/>
                </a:lnTo>
                <a:lnTo>
                  <a:pt x="9529996" y="9529996"/>
                </a:lnTo>
                <a:lnTo>
                  <a:pt x="0" y="9529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94119" y="-7263081"/>
            <a:ext cx="9529995" cy="9529995"/>
          </a:xfrm>
          <a:custGeom>
            <a:avLst/>
            <a:gdLst/>
            <a:ahLst/>
            <a:cxnLst/>
            <a:rect r="r" b="b" t="t" l="l"/>
            <a:pathLst>
              <a:path h="9529995" w="9529995">
                <a:moveTo>
                  <a:pt x="0" y="0"/>
                </a:moveTo>
                <a:lnTo>
                  <a:pt x="9529996" y="0"/>
                </a:lnTo>
                <a:lnTo>
                  <a:pt x="9529996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68881" y="2131123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937137" y="3637312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128024" y="8110547"/>
            <a:ext cx="1692546" cy="169254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2599173">
            <a:off x="15766333" y="3529757"/>
            <a:ext cx="723382" cy="666868"/>
          </a:xfrm>
          <a:custGeom>
            <a:avLst/>
            <a:gdLst/>
            <a:ahLst/>
            <a:cxnLst/>
            <a:rect r="r" b="b" t="t" l="l"/>
            <a:pathLst>
              <a:path h="666868" w="723382">
                <a:moveTo>
                  <a:pt x="0" y="0"/>
                </a:moveTo>
                <a:lnTo>
                  <a:pt x="723382" y="0"/>
                </a:lnTo>
                <a:lnTo>
                  <a:pt x="723382" y="666868"/>
                </a:lnTo>
                <a:lnTo>
                  <a:pt x="0" y="6668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1484" t="-39236" r="-39297" b="-46019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818798" y="2843516"/>
            <a:ext cx="10834600" cy="229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63"/>
              </a:lnSpc>
            </a:pPr>
            <a:r>
              <a:rPr lang="en-US" sz="13474" spc="-943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18798" y="6018513"/>
            <a:ext cx="9557346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Em xin chân thành cảm ơn các thầy cô đã lắng nghe và theo dõi bài thuyết trình của em.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77835" y="-7250246"/>
            <a:ext cx="9529995" cy="9529995"/>
          </a:xfrm>
          <a:custGeom>
            <a:avLst/>
            <a:gdLst/>
            <a:ahLst/>
            <a:cxnLst/>
            <a:rect r="r" b="b" t="t" l="l"/>
            <a:pathLst>
              <a:path h="9529995" w="9529995">
                <a:moveTo>
                  <a:pt x="0" y="0"/>
                </a:moveTo>
                <a:lnTo>
                  <a:pt x="9529995" y="0"/>
                </a:lnTo>
                <a:lnTo>
                  <a:pt x="9529995" y="9529995"/>
                </a:lnTo>
                <a:lnTo>
                  <a:pt x="0" y="9529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24043" y="3579557"/>
            <a:ext cx="5633394" cy="908329"/>
            <a:chOff x="0" y="0"/>
            <a:chExt cx="1620072" cy="2612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20072" cy="261221"/>
            </a:xfrm>
            <a:custGeom>
              <a:avLst/>
              <a:gdLst/>
              <a:ahLst/>
              <a:cxnLst/>
              <a:rect r="r" b="b" t="t" l="l"/>
              <a:pathLst>
                <a:path h="261221" w="1620072">
                  <a:moveTo>
                    <a:pt x="23363" y="0"/>
                  </a:moveTo>
                  <a:lnTo>
                    <a:pt x="1596709" y="0"/>
                  </a:lnTo>
                  <a:cubicBezTo>
                    <a:pt x="1602905" y="0"/>
                    <a:pt x="1608848" y="2461"/>
                    <a:pt x="1613229" y="6843"/>
                  </a:cubicBezTo>
                  <a:cubicBezTo>
                    <a:pt x="1617610" y="11224"/>
                    <a:pt x="1620072" y="17167"/>
                    <a:pt x="1620072" y="23363"/>
                  </a:cubicBezTo>
                  <a:lnTo>
                    <a:pt x="1620072" y="237858"/>
                  </a:lnTo>
                  <a:cubicBezTo>
                    <a:pt x="1620072" y="244054"/>
                    <a:pt x="1617610" y="249996"/>
                    <a:pt x="1613229" y="254378"/>
                  </a:cubicBezTo>
                  <a:cubicBezTo>
                    <a:pt x="1608848" y="258759"/>
                    <a:pt x="1602905" y="261221"/>
                    <a:pt x="1596709" y="261221"/>
                  </a:cubicBezTo>
                  <a:lnTo>
                    <a:pt x="23363" y="261221"/>
                  </a:lnTo>
                  <a:cubicBezTo>
                    <a:pt x="17167" y="261221"/>
                    <a:pt x="11224" y="258759"/>
                    <a:pt x="6843" y="254378"/>
                  </a:cubicBezTo>
                  <a:cubicBezTo>
                    <a:pt x="2461" y="249996"/>
                    <a:pt x="0" y="244054"/>
                    <a:pt x="0" y="237858"/>
                  </a:cubicBezTo>
                  <a:lnTo>
                    <a:pt x="0" y="23363"/>
                  </a:lnTo>
                  <a:cubicBezTo>
                    <a:pt x="0" y="17167"/>
                    <a:pt x="2461" y="11224"/>
                    <a:pt x="6843" y="6843"/>
                  </a:cubicBezTo>
                  <a:cubicBezTo>
                    <a:pt x="11224" y="2461"/>
                    <a:pt x="17167" y="0"/>
                    <a:pt x="23363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20072" cy="299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875807" y="1480173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722" y="8808782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31803" cy="3382827"/>
            </a:xfrm>
            <a:custGeom>
              <a:avLst/>
              <a:gdLst/>
              <a:ahLst/>
              <a:cxnLst/>
              <a:rect r="r" b="b" t="t" l="l"/>
              <a:pathLst>
                <a:path h="3382827" w="4731803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319462" y="0"/>
            <a:ext cx="7938892" cy="10264487"/>
          </a:xfrm>
          <a:custGeom>
            <a:avLst/>
            <a:gdLst/>
            <a:ahLst/>
            <a:cxnLst/>
            <a:rect r="r" b="b" t="t" l="l"/>
            <a:pathLst>
              <a:path h="10264487" w="7938892">
                <a:moveTo>
                  <a:pt x="0" y="0"/>
                </a:moveTo>
                <a:lnTo>
                  <a:pt x="7938892" y="0"/>
                </a:lnTo>
                <a:lnTo>
                  <a:pt x="7938892" y="10264487"/>
                </a:lnTo>
                <a:lnTo>
                  <a:pt x="0" y="10264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829" t="-2533" r="-77148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96444" y="1547388"/>
            <a:ext cx="5306572" cy="151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18"/>
              </a:lnSpc>
            </a:pPr>
            <a:r>
              <a:rPr lang="en-US" sz="8870" spc="-62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NỘI DUNG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88765" y="3474782"/>
            <a:ext cx="545803" cy="1013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86"/>
              </a:lnSpc>
            </a:pPr>
            <a:r>
              <a:rPr lang="en-US" sz="5990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1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753041" y="6424916"/>
            <a:ext cx="5604396" cy="908329"/>
            <a:chOff x="0" y="0"/>
            <a:chExt cx="1611732" cy="2612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11732" cy="261221"/>
            </a:xfrm>
            <a:custGeom>
              <a:avLst/>
              <a:gdLst/>
              <a:ahLst/>
              <a:cxnLst/>
              <a:rect r="r" b="b" t="t" l="l"/>
              <a:pathLst>
                <a:path h="261221" w="1611732">
                  <a:moveTo>
                    <a:pt x="23484" y="0"/>
                  </a:moveTo>
                  <a:lnTo>
                    <a:pt x="1588248" y="0"/>
                  </a:lnTo>
                  <a:cubicBezTo>
                    <a:pt x="1594477" y="0"/>
                    <a:pt x="1600450" y="2474"/>
                    <a:pt x="1604854" y="6878"/>
                  </a:cubicBezTo>
                  <a:cubicBezTo>
                    <a:pt x="1609258" y="11282"/>
                    <a:pt x="1611732" y="17256"/>
                    <a:pt x="1611732" y="23484"/>
                  </a:cubicBezTo>
                  <a:lnTo>
                    <a:pt x="1611732" y="237737"/>
                  </a:lnTo>
                  <a:cubicBezTo>
                    <a:pt x="1611732" y="250707"/>
                    <a:pt x="1601218" y="261221"/>
                    <a:pt x="1588248" y="261221"/>
                  </a:cubicBezTo>
                  <a:lnTo>
                    <a:pt x="23484" y="261221"/>
                  </a:lnTo>
                  <a:cubicBezTo>
                    <a:pt x="10514" y="261221"/>
                    <a:pt x="0" y="250707"/>
                    <a:pt x="0" y="237737"/>
                  </a:cubicBezTo>
                  <a:lnTo>
                    <a:pt x="0" y="23484"/>
                  </a:lnTo>
                  <a:cubicBezTo>
                    <a:pt x="0" y="10514"/>
                    <a:pt x="10514" y="0"/>
                    <a:pt x="23484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611732" cy="299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724043" y="5002237"/>
            <a:ext cx="5633394" cy="908329"/>
            <a:chOff x="0" y="0"/>
            <a:chExt cx="1620072" cy="2612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20072" cy="261221"/>
            </a:xfrm>
            <a:custGeom>
              <a:avLst/>
              <a:gdLst/>
              <a:ahLst/>
              <a:cxnLst/>
              <a:rect r="r" b="b" t="t" l="l"/>
              <a:pathLst>
                <a:path h="261221" w="1620072">
                  <a:moveTo>
                    <a:pt x="23363" y="0"/>
                  </a:moveTo>
                  <a:lnTo>
                    <a:pt x="1596709" y="0"/>
                  </a:lnTo>
                  <a:cubicBezTo>
                    <a:pt x="1602905" y="0"/>
                    <a:pt x="1608848" y="2461"/>
                    <a:pt x="1613229" y="6843"/>
                  </a:cubicBezTo>
                  <a:cubicBezTo>
                    <a:pt x="1617610" y="11224"/>
                    <a:pt x="1620072" y="17167"/>
                    <a:pt x="1620072" y="23363"/>
                  </a:cubicBezTo>
                  <a:lnTo>
                    <a:pt x="1620072" y="237858"/>
                  </a:lnTo>
                  <a:cubicBezTo>
                    <a:pt x="1620072" y="244054"/>
                    <a:pt x="1617610" y="249996"/>
                    <a:pt x="1613229" y="254378"/>
                  </a:cubicBezTo>
                  <a:cubicBezTo>
                    <a:pt x="1608848" y="258759"/>
                    <a:pt x="1602905" y="261221"/>
                    <a:pt x="1596709" y="261221"/>
                  </a:cubicBezTo>
                  <a:lnTo>
                    <a:pt x="23363" y="261221"/>
                  </a:lnTo>
                  <a:cubicBezTo>
                    <a:pt x="17167" y="261221"/>
                    <a:pt x="11224" y="258759"/>
                    <a:pt x="6843" y="254378"/>
                  </a:cubicBezTo>
                  <a:cubicBezTo>
                    <a:pt x="2461" y="249996"/>
                    <a:pt x="0" y="244054"/>
                    <a:pt x="0" y="237858"/>
                  </a:cubicBezTo>
                  <a:lnTo>
                    <a:pt x="0" y="23363"/>
                  </a:lnTo>
                  <a:cubicBezTo>
                    <a:pt x="0" y="17167"/>
                    <a:pt x="2461" y="11224"/>
                    <a:pt x="6843" y="6843"/>
                  </a:cubicBezTo>
                  <a:cubicBezTo>
                    <a:pt x="11224" y="2461"/>
                    <a:pt x="17167" y="0"/>
                    <a:pt x="23363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620072" cy="299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959088" y="5164016"/>
            <a:ext cx="4030099" cy="53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9"/>
              </a:lnSpc>
            </a:pPr>
            <a:r>
              <a:rPr lang="en-US" sz="3113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Xây dựng mô hình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88765" y="4897462"/>
            <a:ext cx="545803" cy="1013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86"/>
              </a:lnSpc>
            </a:pPr>
            <a:r>
              <a:rPr lang="en-US" sz="5990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88765" y="6320141"/>
            <a:ext cx="545803" cy="1013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86"/>
              </a:lnSpc>
            </a:pPr>
            <a:r>
              <a:rPr lang="en-US" sz="5990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88087" y="6586695"/>
            <a:ext cx="5155913" cy="53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9"/>
              </a:lnSpc>
            </a:pPr>
            <a:r>
              <a:rPr lang="en-US" sz="3113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Ứng dụng demo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3724043" y="3579557"/>
            <a:ext cx="5633394" cy="908307"/>
            <a:chOff x="0" y="0"/>
            <a:chExt cx="1620072" cy="26121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20072" cy="261214"/>
            </a:xfrm>
            <a:custGeom>
              <a:avLst/>
              <a:gdLst/>
              <a:ahLst/>
              <a:cxnLst/>
              <a:rect r="r" b="b" t="t" l="l"/>
              <a:pathLst>
                <a:path h="261214" w="1620072">
                  <a:moveTo>
                    <a:pt x="23363" y="0"/>
                  </a:moveTo>
                  <a:lnTo>
                    <a:pt x="1596709" y="0"/>
                  </a:lnTo>
                  <a:cubicBezTo>
                    <a:pt x="1602905" y="0"/>
                    <a:pt x="1608848" y="2461"/>
                    <a:pt x="1613229" y="6843"/>
                  </a:cubicBezTo>
                  <a:cubicBezTo>
                    <a:pt x="1617610" y="11224"/>
                    <a:pt x="1620072" y="17167"/>
                    <a:pt x="1620072" y="23363"/>
                  </a:cubicBezTo>
                  <a:lnTo>
                    <a:pt x="1620072" y="237851"/>
                  </a:lnTo>
                  <a:cubicBezTo>
                    <a:pt x="1620072" y="244047"/>
                    <a:pt x="1617610" y="249990"/>
                    <a:pt x="1613229" y="254371"/>
                  </a:cubicBezTo>
                  <a:cubicBezTo>
                    <a:pt x="1608848" y="258753"/>
                    <a:pt x="1602905" y="261214"/>
                    <a:pt x="1596709" y="261214"/>
                  </a:cubicBezTo>
                  <a:lnTo>
                    <a:pt x="23363" y="261214"/>
                  </a:lnTo>
                  <a:cubicBezTo>
                    <a:pt x="17167" y="261214"/>
                    <a:pt x="11224" y="258753"/>
                    <a:pt x="6843" y="254371"/>
                  </a:cubicBezTo>
                  <a:cubicBezTo>
                    <a:pt x="2461" y="249990"/>
                    <a:pt x="0" y="244047"/>
                    <a:pt x="0" y="237851"/>
                  </a:cubicBezTo>
                  <a:lnTo>
                    <a:pt x="0" y="23363"/>
                  </a:lnTo>
                  <a:cubicBezTo>
                    <a:pt x="0" y="17167"/>
                    <a:pt x="2461" y="11224"/>
                    <a:pt x="6843" y="6843"/>
                  </a:cubicBezTo>
                  <a:cubicBezTo>
                    <a:pt x="11224" y="2461"/>
                    <a:pt x="17167" y="0"/>
                    <a:pt x="23363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620072" cy="299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3959088" y="3741337"/>
            <a:ext cx="4030099" cy="53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9"/>
              </a:lnSpc>
            </a:pPr>
            <a:r>
              <a:rPr lang="en-US" sz="3113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Tổng quan về đề tài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3724043" y="7683466"/>
            <a:ext cx="5633394" cy="1125316"/>
            <a:chOff x="0" y="0"/>
            <a:chExt cx="1620072" cy="32362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620072" cy="323622"/>
            </a:xfrm>
            <a:custGeom>
              <a:avLst/>
              <a:gdLst/>
              <a:ahLst/>
              <a:cxnLst/>
              <a:rect r="r" b="b" t="t" l="l"/>
              <a:pathLst>
                <a:path h="323622" w="1620072">
                  <a:moveTo>
                    <a:pt x="23363" y="0"/>
                  </a:moveTo>
                  <a:lnTo>
                    <a:pt x="1596709" y="0"/>
                  </a:lnTo>
                  <a:cubicBezTo>
                    <a:pt x="1602905" y="0"/>
                    <a:pt x="1608848" y="2461"/>
                    <a:pt x="1613229" y="6843"/>
                  </a:cubicBezTo>
                  <a:cubicBezTo>
                    <a:pt x="1617610" y="11224"/>
                    <a:pt x="1620072" y="17167"/>
                    <a:pt x="1620072" y="23363"/>
                  </a:cubicBezTo>
                  <a:lnTo>
                    <a:pt x="1620072" y="300259"/>
                  </a:lnTo>
                  <a:cubicBezTo>
                    <a:pt x="1620072" y="306456"/>
                    <a:pt x="1617610" y="312398"/>
                    <a:pt x="1613229" y="316779"/>
                  </a:cubicBezTo>
                  <a:cubicBezTo>
                    <a:pt x="1608848" y="321161"/>
                    <a:pt x="1602905" y="323622"/>
                    <a:pt x="1596709" y="323622"/>
                  </a:cubicBezTo>
                  <a:lnTo>
                    <a:pt x="23363" y="323622"/>
                  </a:lnTo>
                  <a:cubicBezTo>
                    <a:pt x="17167" y="323622"/>
                    <a:pt x="11224" y="321161"/>
                    <a:pt x="6843" y="316779"/>
                  </a:cubicBezTo>
                  <a:cubicBezTo>
                    <a:pt x="2461" y="312398"/>
                    <a:pt x="0" y="306456"/>
                    <a:pt x="0" y="300259"/>
                  </a:cubicBezTo>
                  <a:lnTo>
                    <a:pt x="0" y="23363"/>
                  </a:lnTo>
                  <a:cubicBezTo>
                    <a:pt x="0" y="17167"/>
                    <a:pt x="2461" y="11224"/>
                    <a:pt x="6843" y="6843"/>
                  </a:cubicBezTo>
                  <a:cubicBezTo>
                    <a:pt x="11224" y="2461"/>
                    <a:pt x="17167" y="0"/>
                    <a:pt x="23363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620072" cy="361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3959088" y="7676069"/>
            <a:ext cx="5155913" cy="108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9"/>
              </a:lnSpc>
            </a:pPr>
            <a:r>
              <a:rPr lang="en-US" sz="3113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Kết quả đạt được &amp; hướng phát triển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788765" y="7578691"/>
            <a:ext cx="545803" cy="1013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86"/>
              </a:lnSpc>
            </a:pPr>
            <a:r>
              <a:rPr lang="en-US" sz="5990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45944" y="-1278586"/>
            <a:ext cx="3352813" cy="12844173"/>
            <a:chOff x="0" y="0"/>
            <a:chExt cx="883046" cy="3382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3046" cy="3382827"/>
            </a:xfrm>
            <a:custGeom>
              <a:avLst/>
              <a:gdLst/>
              <a:ahLst/>
              <a:cxnLst/>
              <a:rect r="r" b="b" t="t" l="l"/>
              <a:pathLst>
                <a:path h="3382827" w="883046">
                  <a:moveTo>
                    <a:pt x="117763" y="0"/>
                  </a:moveTo>
                  <a:lnTo>
                    <a:pt x="765282" y="0"/>
                  </a:lnTo>
                  <a:cubicBezTo>
                    <a:pt x="830321" y="0"/>
                    <a:pt x="883046" y="52724"/>
                    <a:pt x="883046" y="117763"/>
                  </a:cubicBezTo>
                  <a:lnTo>
                    <a:pt x="883046" y="3265064"/>
                  </a:lnTo>
                  <a:cubicBezTo>
                    <a:pt x="883046" y="3296297"/>
                    <a:pt x="870638" y="3326250"/>
                    <a:pt x="848554" y="3348335"/>
                  </a:cubicBezTo>
                  <a:cubicBezTo>
                    <a:pt x="826469" y="3370420"/>
                    <a:pt x="796515" y="3382827"/>
                    <a:pt x="765282" y="3382827"/>
                  </a:cubicBezTo>
                  <a:lnTo>
                    <a:pt x="117763" y="3382827"/>
                  </a:lnTo>
                  <a:cubicBezTo>
                    <a:pt x="52724" y="3382827"/>
                    <a:pt x="0" y="3330103"/>
                    <a:pt x="0" y="3265064"/>
                  </a:cubicBezTo>
                  <a:lnTo>
                    <a:pt x="0" y="117763"/>
                  </a:lnTo>
                  <a:cubicBezTo>
                    <a:pt x="0" y="52724"/>
                    <a:pt x="52724" y="0"/>
                    <a:pt x="117763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83046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97088" y="3005466"/>
            <a:ext cx="2138034" cy="21380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28650" cap="sq">
              <a:gradFill>
                <a:gsLst>
                  <a:gs pos="0">
                    <a:srgbClr val="3972F0">
                      <a:alpha val="100000"/>
                    </a:srgbClr>
                  </a:gs>
                  <a:gs pos="100000">
                    <a:srgbClr val="1CDAFF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5551" y="4859169"/>
            <a:ext cx="8086862" cy="2240303"/>
            <a:chOff x="0" y="0"/>
            <a:chExt cx="2129873" cy="5900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29873" cy="590039"/>
            </a:xfrm>
            <a:custGeom>
              <a:avLst/>
              <a:gdLst/>
              <a:ahLst/>
              <a:cxnLst/>
              <a:rect r="r" b="b" t="t" l="l"/>
              <a:pathLst>
                <a:path h="590039" w="2129873">
                  <a:moveTo>
                    <a:pt x="21062" y="0"/>
                  </a:moveTo>
                  <a:lnTo>
                    <a:pt x="2108812" y="0"/>
                  </a:lnTo>
                  <a:cubicBezTo>
                    <a:pt x="2114398" y="0"/>
                    <a:pt x="2119755" y="2219"/>
                    <a:pt x="2123704" y="6169"/>
                  </a:cubicBezTo>
                  <a:cubicBezTo>
                    <a:pt x="2127654" y="10119"/>
                    <a:pt x="2129873" y="15476"/>
                    <a:pt x="2129873" y="21062"/>
                  </a:cubicBezTo>
                  <a:lnTo>
                    <a:pt x="2129873" y="568977"/>
                  </a:lnTo>
                  <a:cubicBezTo>
                    <a:pt x="2129873" y="574563"/>
                    <a:pt x="2127654" y="579920"/>
                    <a:pt x="2123704" y="583870"/>
                  </a:cubicBezTo>
                  <a:cubicBezTo>
                    <a:pt x="2119755" y="587820"/>
                    <a:pt x="2114398" y="590039"/>
                    <a:pt x="2108812" y="590039"/>
                  </a:cubicBezTo>
                  <a:lnTo>
                    <a:pt x="21062" y="590039"/>
                  </a:lnTo>
                  <a:cubicBezTo>
                    <a:pt x="15476" y="590039"/>
                    <a:pt x="10119" y="587820"/>
                    <a:pt x="6169" y="583870"/>
                  </a:cubicBezTo>
                  <a:cubicBezTo>
                    <a:pt x="2219" y="579920"/>
                    <a:pt x="0" y="574563"/>
                    <a:pt x="0" y="568977"/>
                  </a:cubicBezTo>
                  <a:lnTo>
                    <a:pt x="0" y="21062"/>
                  </a:lnTo>
                  <a:cubicBezTo>
                    <a:pt x="0" y="15476"/>
                    <a:pt x="2219" y="10119"/>
                    <a:pt x="6169" y="6169"/>
                  </a:cubicBezTo>
                  <a:cubicBezTo>
                    <a:pt x="10119" y="2219"/>
                    <a:pt x="15476" y="0"/>
                    <a:pt x="21062" y="0"/>
                  </a:cubicBezTo>
                  <a:close/>
                </a:path>
              </a:pathLst>
            </a:custGeom>
            <a:solidFill>
              <a:srgbClr val="F1F1F1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29873" cy="628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00937" y="2234741"/>
            <a:ext cx="12665168" cy="140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91"/>
              </a:lnSpc>
            </a:pPr>
            <a:r>
              <a:rPr lang="en-US" sz="8208" spc="-574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1. Tổng quan về đề tài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296541" y="8571620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15331" y="1034117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1086669" y="6262692"/>
            <a:ext cx="1673561" cy="167356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955556" y="9608854"/>
            <a:ext cx="2843208" cy="284320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2599173">
            <a:off x="5910907" y="1359685"/>
            <a:ext cx="565249" cy="521089"/>
          </a:xfrm>
          <a:custGeom>
            <a:avLst/>
            <a:gdLst/>
            <a:ahLst/>
            <a:cxnLst/>
            <a:rect r="r" b="b" t="t" l="l"/>
            <a:pathLst>
              <a:path h="521089" w="565249">
                <a:moveTo>
                  <a:pt x="0" y="0"/>
                </a:moveTo>
                <a:lnTo>
                  <a:pt x="565249" y="0"/>
                </a:lnTo>
                <a:lnTo>
                  <a:pt x="565249" y="521089"/>
                </a:lnTo>
                <a:lnTo>
                  <a:pt x="0" y="52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074090" y="5086350"/>
            <a:ext cx="3907830" cy="215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✔ Lý do c</a:t>
            </a:r>
            <a:r>
              <a:rPr lang="en-US" sz="3100" strike="noStrike" u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</a:t>
            </a:r>
            <a:r>
              <a:rPr lang="en-US" sz="3100" strike="noStrike" u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ọn đề</a:t>
            </a:r>
            <a:r>
              <a:rPr lang="en-US" sz="3100" strike="noStrike" u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100" strike="noStrike" u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tà</a:t>
            </a:r>
            <a:r>
              <a:rPr lang="en-US" sz="3100" strike="noStrike" u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</a:t>
            </a:r>
          </a:p>
          <a:p>
            <a:pPr algn="l" marL="0" indent="0" lvl="0">
              <a:lnSpc>
                <a:spcPts val="434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 strike="noStrike" u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✔</a:t>
            </a:r>
            <a:r>
              <a:rPr lang="en-US" sz="3100" strike="noStrike" u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100" strike="noStrike" u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Mục tiê</a:t>
            </a:r>
            <a:r>
              <a:rPr lang="en-US" sz="3100" strike="noStrike" u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u</a:t>
            </a:r>
            <a:r>
              <a:rPr lang="en-US" sz="3100" strike="noStrike" u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của</a:t>
            </a:r>
            <a:r>
              <a:rPr lang="en-US" sz="3100" strike="noStrike" u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100" strike="noStrike" u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đề</a:t>
            </a:r>
            <a:r>
              <a:rPr lang="en-US" sz="3100" strike="noStrike" u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100" strike="noStrike" u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tài</a:t>
            </a:r>
          </a:p>
          <a:p>
            <a:pPr algn="l" marL="0" indent="0" lvl="0">
              <a:lnSpc>
                <a:spcPts val="43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8774" y="598318"/>
            <a:ext cx="6616496" cy="111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5"/>
              </a:lnSpc>
            </a:pPr>
            <a:r>
              <a:rPr lang="en-US" sz="6518" spc="-456" b="true">
                <a:solidFill>
                  <a:srgbClr val="3972F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Lý do chọn đề tài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31803" cy="3382827"/>
            </a:xfrm>
            <a:custGeom>
              <a:avLst/>
              <a:gdLst/>
              <a:ahLst/>
              <a:cxnLst/>
              <a:rect r="r" b="b" t="t" l="l"/>
              <a:pathLst>
                <a:path h="3382827" w="4731803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259300" y="1034117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5365" y="8773516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599173">
            <a:off x="9206024" y="3643500"/>
            <a:ext cx="630036" cy="580815"/>
          </a:xfrm>
          <a:custGeom>
            <a:avLst/>
            <a:gdLst/>
            <a:ahLst/>
            <a:cxnLst/>
            <a:rect r="r" b="b" t="t" l="l"/>
            <a:pathLst>
              <a:path h="580815" w="630036">
                <a:moveTo>
                  <a:pt x="0" y="0"/>
                </a:moveTo>
                <a:lnTo>
                  <a:pt x="630036" y="0"/>
                </a:lnTo>
                <a:lnTo>
                  <a:pt x="630036" y="580814"/>
                </a:lnTo>
                <a:lnTo>
                  <a:pt x="0" y="580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16244" y="2118464"/>
            <a:ext cx="6478571" cy="3600025"/>
          </a:xfrm>
          <a:custGeom>
            <a:avLst/>
            <a:gdLst/>
            <a:ahLst/>
            <a:cxnLst/>
            <a:rect r="r" b="b" t="t" l="l"/>
            <a:pathLst>
              <a:path h="3600025" w="6478571">
                <a:moveTo>
                  <a:pt x="0" y="0"/>
                </a:moveTo>
                <a:lnTo>
                  <a:pt x="6478572" y="0"/>
                </a:lnTo>
                <a:lnTo>
                  <a:pt x="6478572" y="3600024"/>
                </a:lnTo>
                <a:lnTo>
                  <a:pt x="0" y="36000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13" r="0" b="-61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84999" y="2133895"/>
            <a:ext cx="6479598" cy="3600025"/>
          </a:xfrm>
          <a:custGeom>
            <a:avLst/>
            <a:gdLst/>
            <a:ahLst/>
            <a:cxnLst/>
            <a:rect r="r" b="b" t="t" l="l"/>
            <a:pathLst>
              <a:path h="3600025" w="6479598">
                <a:moveTo>
                  <a:pt x="0" y="0"/>
                </a:moveTo>
                <a:lnTo>
                  <a:pt x="6479598" y="0"/>
                </a:lnTo>
                <a:lnTo>
                  <a:pt x="6479598" y="3600024"/>
                </a:lnTo>
                <a:lnTo>
                  <a:pt x="0" y="36000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958" r="0" b="-995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50229" y="5940586"/>
            <a:ext cx="5051937" cy="77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Sự phát triển của trí tuệ nhân tạo và học máy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98829" y="5940586"/>
            <a:ext cx="5051937" cy="379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Phân tích và sử dụng dữ liệu y tế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6244" y="7424463"/>
            <a:ext cx="15175836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→ Ứng dụng học máy và trí tuệ nhân tạo vào phân loại khối u não nổi lên như một giải pháp đầy tiềm năng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31803" cy="3382827"/>
            </a:xfrm>
            <a:custGeom>
              <a:avLst/>
              <a:gdLst/>
              <a:ahLst/>
              <a:cxnLst/>
              <a:rect r="r" b="b" t="t" l="l"/>
              <a:pathLst>
                <a:path h="3382827" w="4731803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259300" y="1034117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5365" y="8773516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02231" y="2073793"/>
            <a:ext cx="4086126" cy="2719131"/>
          </a:xfrm>
          <a:custGeom>
            <a:avLst/>
            <a:gdLst/>
            <a:ahLst/>
            <a:cxnLst/>
            <a:rect r="r" b="b" t="t" l="l"/>
            <a:pathLst>
              <a:path h="2719131" w="4086126">
                <a:moveTo>
                  <a:pt x="0" y="0"/>
                </a:moveTo>
                <a:lnTo>
                  <a:pt x="4086126" y="0"/>
                </a:lnTo>
                <a:lnTo>
                  <a:pt x="4086126" y="2719131"/>
                </a:lnTo>
                <a:lnTo>
                  <a:pt x="0" y="2719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725333" y="2003685"/>
            <a:ext cx="9165365" cy="1411447"/>
            <a:chOff x="0" y="0"/>
            <a:chExt cx="2413923" cy="3717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13923" cy="371739"/>
            </a:xfrm>
            <a:custGeom>
              <a:avLst/>
              <a:gdLst/>
              <a:ahLst/>
              <a:cxnLst/>
              <a:rect r="r" b="b" t="t" l="l"/>
              <a:pathLst>
                <a:path h="371739" w="2413923">
                  <a:moveTo>
                    <a:pt x="19428" y="0"/>
                  </a:moveTo>
                  <a:lnTo>
                    <a:pt x="2394496" y="0"/>
                  </a:lnTo>
                  <a:cubicBezTo>
                    <a:pt x="2399648" y="0"/>
                    <a:pt x="2404590" y="2047"/>
                    <a:pt x="2408233" y="5690"/>
                  </a:cubicBezTo>
                  <a:cubicBezTo>
                    <a:pt x="2411877" y="9334"/>
                    <a:pt x="2413923" y="14275"/>
                    <a:pt x="2413923" y="19428"/>
                  </a:cubicBezTo>
                  <a:lnTo>
                    <a:pt x="2413923" y="352311"/>
                  </a:lnTo>
                  <a:cubicBezTo>
                    <a:pt x="2413923" y="357464"/>
                    <a:pt x="2411877" y="362405"/>
                    <a:pt x="2408233" y="366049"/>
                  </a:cubicBezTo>
                  <a:cubicBezTo>
                    <a:pt x="2404590" y="369692"/>
                    <a:pt x="2399648" y="371739"/>
                    <a:pt x="2394496" y="371739"/>
                  </a:cubicBezTo>
                  <a:lnTo>
                    <a:pt x="19428" y="371739"/>
                  </a:lnTo>
                  <a:cubicBezTo>
                    <a:pt x="14275" y="371739"/>
                    <a:pt x="9334" y="369692"/>
                    <a:pt x="5690" y="366049"/>
                  </a:cubicBezTo>
                  <a:cubicBezTo>
                    <a:pt x="2047" y="362405"/>
                    <a:pt x="0" y="357464"/>
                    <a:pt x="0" y="352311"/>
                  </a:cubicBezTo>
                  <a:lnTo>
                    <a:pt x="0" y="19428"/>
                  </a:lnTo>
                  <a:cubicBezTo>
                    <a:pt x="0" y="14275"/>
                    <a:pt x="2047" y="9334"/>
                    <a:pt x="5690" y="5690"/>
                  </a:cubicBezTo>
                  <a:cubicBezTo>
                    <a:pt x="9334" y="2047"/>
                    <a:pt x="14275" y="0"/>
                    <a:pt x="19428" y="0"/>
                  </a:cubicBezTo>
                  <a:close/>
                </a:path>
              </a:pathLst>
            </a:custGeom>
            <a:solidFill>
              <a:srgbClr val="235577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413923" cy="409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25333" y="4480238"/>
            <a:ext cx="9165365" cy="1303559"/>
            <a:chOff x="0" y="0"/>
            <a:chExt cx="2413923" cy="3433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13923" cy="343324"/>
            </a:xfrm>
            <a:custGeom>
              <a:avLst/>
              <a:gdLst/>
              <a:ahLst/>
              <a:cxnLst/>
              <a:rect r="r" b="b" t="t" l="l"/>
              <a:pathLst>
                <a:path h="343324" w="2413923">
                  <a:moveTo>
                    <a:pt x="19428" y="0"/>
                  </a:moveTo>
                  <a:lnTo>
                    <a:pt x="2394496" y="0"/>
                  </a:lnTo>
                  <a:cubicBezTo>
                    <a:pt x="2399648" y="0"/>
                    <a:pt x="2404590" y="2047"/>
                    <a:pt x="2408233" y="5690"/>
                  </a:cubicBezTo>
                  <a:cubicBezTo>
                    <a:pt x="2411877" y="9334"/>
                    <a:pt x="2413923" y="14275"/>
                    <a:pt x="2413923" y="19428"/>
                  </a:cubicBezTo>
                  <a:lnTo>
                    <a:pt x="2413923" y="323896"/>
                  </a:lnTo>
                  <a:cubicBezTo>
                    <a:pt x="2413923" y="329049"/>
                    <a:pt x="2411877" y="333990"/>
                    <a:pt x="2408233" y="337634"/>
                  </a:cubicBezTo>
                  <a:cubicBezTo>
                    <a:pt x="2404590" y="341277"/>
                    <a:pt x="2399648" y="343324"/>
                    <a:pt x="2394496" y="343324"/>
                  </a:cubicBezTo>
                  <a:lnTo>
                    <a:pt x="19428" y="343324"/>
                  </a:lnTo>
                  <a:cubicBezTo>
                    <a:pt x="14275" y="343324"/>
                    <a:pt x="9334" y="341277"/>
                    <a:pt x="5690" y="337634"/>
                  </a:cubicBezTo>
                  <a:cubicBezTo>
                    <a:pt x="2047" y="333990"/>
                    <a:pt x="0" y="329049"/>
                    <a:pt x="0" y="323896"/>
                  </a:cubicBezTo>
                  <a:lnTo>
                    <a:pt x="0" y="19428"/>
                  </a:lnTo>
                  <a:cubicBezTo>
                    <a:pt x="0" y="14275"/>
                    <a:pt x="2047" y="9334"/>
                    <a:pt x="5690" y="5690"/>
                  </a:cubicBezTo>
                  <a:cubicBezTo>
                    <a:pt x="9334" y="2047"/>
                    <a:pt x="14275" y="0"/>
                    <a:pt x="19428" y="0"/>
                  </a:cubicBezTo>
                  <a:close/>
                </a:path>
              </a:pathLst>
            </a:custGeom>
            <a:solidFill>
              <a:srgbClr val="235577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413923" cy="381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18774" y="598318"/>
            <a:ext cx="7464590" cy="111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5"/>
              </a:lnSpc>
            </a:pPr>
            <a:r>
              <a:rPr lang="en-US" sz="6518" spc="-456" b="true">
                <a:solidFill>
                  <a:srgbClr val="3972F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Mục tiêu của đề tài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21651" y="2289394"/>
            <a:ext cx="8772729" cy="833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44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Xây dựng một mô hình trí tuệ nhân tạo có thể tự động phân loại khối u não dựa trên ảnh chụp MRI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45078" y="4922092"/>
            <a:ext cx="5725874" cy="404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441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Tập trung vào việc tối ưu hóa mô hình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843452" y="6091923"/>
            <a:ext cx="13047246" cy="2676455"/>
            <a:chOff x="0" y="0"/>
            <a:chExt cx="17396328" cy="35686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64443" cy="3568606"/>
            </a:xfrm>
            <a:custGeom>
              <a:avLst/>
              <a:gdLst/>
              <a:ahLst/>
              <a:cxnLst/>
              <a:rect r="r" b="b" t="t" l="l"/>
              <a:pathLst>
                <a:path h="3568606" w="2264443">
                  <a:moveTo>
                    <a:pt x="0" y="0"/>
                  </a:moveTo>
                  <a:lnTo>
                    <a:pt x="2264443" y="0"/>
                  </a:lnTo>
                  <a:lnTo>
                    <a:pt x="2264443" y="3568606"/>
                  </a:lnTo>
                  <a:lnTo>
                    <a:pt x="0" y="3568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5175841" y="1011565"/>
              <a:ext cx="12220487" cy="1758618"/>
              <a:chOff x="0" y="0"/>
              <a:chExt cx="2413923" cy="34738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413923" cy="347381"/>
              </a:xfrm>
              <a:custGeom>
                <a:avLst/>
                <a:gdLst/>
                <a:ahLst/>
                <a:cxnLst/>
                <a:rect r="r" b="b" t="t" l="l"/>
                <a:pathLst>
                  <a:path h="347381" w="2413923">
                    <a:moveTo>
                      <a:pt x="19428" y="0"/>
                    </a:moveTo>
                    <a:lnTo>
                      <a:pt x="2394496" y="0"/>
                    </a:lnTo>
                    <a:cubicBezTo>
                      <a:pt x="2399648" y="0"/>
                      <a:pt x="2404590" y="2047"/>
                      <a:pt x="2408233" y="5690"/>
                    </a:cubicBezTo>
                    <a:cubicBezTo>
                      <a:pt x="2411877" y="9334"/>
                      <a:pt x="2413923" y="14275"/>
                      <a:pt x="2413923" y="19428"/>
                    </a:cubicBezTo>
                    <a:lnTo>
                      <a:pt x="2413923" y="327953"/>
                    </a:lnTo>
                    <a:cubicBezTo>
                      <a:pt x="2413923" y="338683"/>
                      <a:pt x="2405225" y="347381"/>
                      <a:pt x="2394496" y="347381"/>
                    </a:cubicBezTo>
                    <a:lnTo>
                      <a:pt x="19428" y="347381"/>
                    </a:lnTo>
                    <a:cubicBezTo>
                      <a:pt x="14275" y="347381"/>
                      <a:pt x="9334" y="345334"/>
                      <a:pt x="5690" y="341691"/>
                    </a:cubicBezTo>
                    <a:cubicBezTo>
                      <a:pt x="2047" y="338048"/>
                      <a:pt x="0" y="333106"/>
                      <a:pt x="0" y="327953"/>
                    </a:cubicBezTo>
                    <a:lnTo>
                      <a:pt x="0" y="19428"/>
                    </a:lnTo>
                    <a:cubicBezTo>
                      <a:pt x="0" y="14275"/>
                      <a:pt x="2047" y="9334"/>
                      <a:pt x="5690" y="5690"/>
                    </a:cubicBezTo>
                    <a:cubicBezTo>
                      <a:pt x="9334" y="2047"/>
                      <a:pt x="14275" y="0"/>
                      <a:pt x="19428" y="0"/>
                    </a:cubicBezTo>
                    <a:close/>
                  </a:path>
                </a:pathLst>
              </a:custGeom>
              <a:solidFill>
                <a:srgbClr val="235577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2413923" cy="3854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just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5578948" y="1432475"/>
              <a:ext cx="11414274" cy="1098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17"/>
                </a:lnSpc>
              </a:pPr>
              <a:r>
                <a:rPr lang="en-US" sz="2441">
                  <a:solidFill>
                    <a:srgbClr val="FFFFFF"/>
                  </a:solidFill>
                  <a:latin typeface="Noto Sans"/>
                  <a:ea typeface="Noto Sans"/>
                  <a:cs typeface="Noto Sans"/>
                  <a:sym typeface="Noto Sans"/>
                </a:rPr>
                <a:t>Hỗ trợ bác sỹ trong việc phát hiện sớm và phân loại khối u não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45944" y="-1278586"/>
            <a:ext cx="3352813" cy="12844173"/>
            <a:chOff x="0" y="0"/>
            <a:chExt cx="883046" cy="3382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3046" cy="3382827"/>
            </a:xfrm>
            <a:custGeom>
              <a:avLst/>
              <a:gdLst/>
              <a:ahLst/>
              <a:cxnLst/>
              <a:rect r="r" b="b" t="t" l="l"/>
              <a:pathLst>
                <a:path h="3382827" w="883046">
                  <a:moveTo>
                    <a:pt x="117763" y="0"/>
                  </a:moveTo>
                  <a:lnTo>
                    <a:pt x="765282" y="0"/>
                  </a:lnTo>
                  <a:cubicBezTo>
                    <a:pt x="830321" y="0"/>
                    <a:pt x="883046" y="52724"/>
                    <a:pt x="883046" y="117763"/>
                  </a:cubicBezTo>
                  <a:lnTo>
                    <a:pt x="883046" y="3265064"/>
                  </a:lnTo>
                  <a:cubicBezTo>
                    <a:pt x="883046" y="3296297"/>
                    <a:pt x="870638" y="3326250"/>
                    <a:pt x="848554" y="3348335"/>
                  </a:cubicBezTo>
                  <a:cubicBezTo>
                    <a:pt x="826469" y="3370420"/>
                    <a:pt x="796515" y="3382827"/>
                    <a:pt x="765282" y="3382827"/>
                  </a:cubicBezTo>
                  <a:lnTo>
                    <a:pt x="117763" y="3382827"/>
                  </a:lnTo>
                  <a:cubicBezTo>
                    <a:pt x="52724" y="3382827"/>
                    <a:pt x="0" y="3330103"/>
                    <a:pt x="0" y="3265064"/>
                  </a:cubicBezTo>
                  <a:lnTo>
                    <a:pt x="0" y="117763"/>
                  </a:lnTo>
                  <a:cubicBezTo>
                    <a:pt x="0" y="52724"/>
                    <a:pt x="52724" y="0"/>
                    <a:pt x="117763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83046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97088" y="3005466"/>
            <a:ext cx="2138034" cy="213803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28650" cap="sq">
              <a:gradFill>
                <a:gsLst>
                  <a:gs pos="0">
                    <a:srgbClr val="3972F0">
                      <a:alpha val="100000"/>
                    </a:srgbClr>
                  </a:gs>
                  <a:gs pos="100000">
                    <a:srgbClr val="1CDAFF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27558" y="3490983"/>
            <a:ext cx="12665168" cy="140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91"/>
              </a:lnSpc>
            </a:pPr>
            <a:r>
              <a:rPr lang="en-US" sz="8208" spc="-574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2. Xây dựng mô hình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296541" y="8571620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7" y="0"/>
                </a:lnTo>
                <a:lnTo>
                  <a:pt x="1766867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15331" y="1034117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1086669" y="6262692"/>
            <a:ext cx="1673561" cy="167356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55556" y="9608854"/>
            <a:ext cx="2843208" cy="284320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72F0">
                    <a:alpha val="100000"/>
                  </a:srgbClr>
                </a:gs>
                <a:gs pos="100000">
                  <a:srgbClr val="1CDA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2599173">
            <a:off x="5910907" y="1359685"/>
            <a:ext cx="565249" cy="521089"/>
          </a:xfrm>
          <a:custGeom>
            <a:avLst/>
            <a:gdLst/>
            <a:ahLst/>
            <a:cxnLst/>
            <a:rect r="r" b="b" t="t" l="l"/>
            <a:pathLst>
              <a:path h="521089" w="565249">
                <a:moveTo>
                  <a:pt x="0" y="0"/>
                </a:moveTo>
                <a:lnTo>
                  <a:pt x="565249" y="0"/>
                </a:lnTo>
                <a:lnTo>
                  <a:pt x="565249" y="521089"/>
                </a:lnTo>
                <a:lnTo>
                  <a:pt x="0" y="52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484" t="-39236" r="-39297" b="-46019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31803" cy="3382827"/>
            </a:xfrm>
            <a:custGeom>
              <a:avLst/>
              <a:gdLst/>
              <a:ahLst/>
              <a:cxnLst/>
              <a:rect r="r" b="b" t="t" l="l"/>
              <a:pathLst>
                <a:path h="3382827" w="4731803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259300" y="1034117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5365" y="8773516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9509058" y="1028700"/>
          <a:ext cx="6019110" cy="4102024"/>
        </p:xfrm>
        <a:graphic>
          <a:graphicData uri="http://schemas.openxmlformats.org/drawingml/2006/table">
            <a:tbl>
              <a:tblPr/>
              <a:tblGrid>
                <a:gridCol w="3009555"/>
                <a:gridCol w="3009555"/>
              </a:tblGrid>
              <a:tr h="8652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Thông tin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0000"/>
                          </a:solidFill>
                          <a:latin typeface="Noto Sans Bold"/>
                          <a:ea typeface="Noto Sans Bold"/>
                          <a:cs typeface="Noto Sans Bold"/>
                          <a:sym typeface="Noto Sans Bold"/>
                        </a:rPr>
                        <a:t>Chi tiết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76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Tổng số hình ảnh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7023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06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Số lượng lớp phân loại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09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Số ảnh trong tập train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5712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76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Số ảnh trong tập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1311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55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8" id="8"/>
          <p:cNvGrpSpPr/>
          <p:nvPr/>
        </p:nvGrpSpPr>
        <p:grpSpPr>
          <a:xfrm rot="0">
            <a:off x="3465242" y="2587449"/>
            <a:ext cx="3871372" cy="1472376"/>
            <a:chOff x="0" y="0"/>
            <a:chExt cx="5161829" cy="196316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161829" cy="1057475"/>
              <a:chOff x="0" y="0"/>
              <a:chExt cx="1019621" cy="20888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19621" cy="208884"/>
              </a:xfrm>
              <a:custGeom>
                <a:avLst/>
                <a:gdLst/>
                <a:ahLst/>
                <a:cxnLst/>
                <a:rect r="r" b="b" t="t" l="l"/>
                <a:pathLst>
                  <a:path h="208884" w="1019621">
                    <a:moveTo>
                      <a:pt x="65993" y="0"/>
                    </a:moveTo>
                    <a:lnTo>
                      <a:pt x="953628" y="0"/>
                    </a:lnTo>
                    <a:cubicBezTo>
                      <a:pt x="971130" y="0"/>
                      <a:pt x="987916" y="6953"/>
                      <a:pt x="1000292" y="19329"/>
                    </a:cubicBezTo>
                    <a:cubicBezTo>
                      <a:pt x="1012668" y="31705"/>
                      <a:pt x="1019621" y="48491"/>
                      <a:pt x="1019621" y="65993"/>
                    </a:cubicBezTo>
                    <a:lnTo>
                      <a:pt x="1019621" y="142891"/>
                    </a:lnTo>
                    <a:cubicBezTo>
                      <a:pt x="1019621" y="160393"/>
                      <a:pt x="1012668" y="177179"/>
                      <a:pt x="1000292" y="189555"/>
                    </a:cubicBezTo>
                    <a:cubicBezTo>
                      <a:pt x="987916" y="201931"/>
                      <a:pt x="971130" y="208884"/>
                      <a:pt x="953628" y="208884"/>
                    </a:cubicBezTo>
                    <a:lnTo>
                      <a:pt x="65993" y="208884"/>
                    </a:lnTo>
                    <a:cubicBezTo>
                      <a:pt x="48491" y="208884"/>
                      <a:pt x="31705" y="201931"/>
                      <a:pt x="19329" y="189555"/>
                    </a:cubicBezTo>
                    <a:cubicBezTo>
                      <a:pt x="6953" y="177179"/>
                      <a:pt x="0" y="160393"/>
                      <a:pt x="0" y="142891"/>
                    </a:cubicBezTo>
                    <a:lnTo>
                      <a:pt x="0" y="65993"/>
                    </a:lnTo>
                    <a:cubicBezTo>
                      <a:pt x="0" y="48491"/>
                      <a:pt x="6953" y="31705"/>
                      <a:pt x="19329" y="19329"/>
                    </a:cubicBezTo>
                    <a:cubicBezTo>
                      <a:pt x="31705" y="6953"/>
                      <a:pt x="48491" y="0"/>
                      <a:pt x="65993" y="0"/>
                    </a:cubicBezTo>
                    <a:close/>
                  </a:path>
                </a:pathLst>
              </a:custGeom>
              <a:solidFill>
                <a:srgbClr val="235577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019621" cy="2469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  <a:r>
                  <a:rPr lang="en-US" b="true" sz="2199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Brain Tumor MRI</a:t>
                </a: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797020" y="1362457"/>
              <a:ext cx="1567789" cy="600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b="true" sz="2699">
                  <a:solidFill>
                    <a:srgbClr val="3972F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Kaggle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457721" y="5422491"/>
            <a:ext cx="5809350" cy="4446236"/>
          </a:xfrm>
          <a:custGeom>
            <a:avLst/>
            <a:gdLst/>
            <a:ahLst/>
            <a:cxnLst/>
            <a:rect r="r" b="b" t="t" l="l"/>
            <a:pathLst>
              <a:path h="4446236" w="5809350">
                <a:moveTo>
                  <a:pt x="0" y="0"/>
                </a:moveTo>
                <a:lnTo>
                  <a:pt x="5809350" y="0"/>
                </a:lnTo>
                <a:lnTo>
                  <a:pt x="5809350" y="4446236"/>
                </a:lnTo>
                <a:lnTo>
                  <a:pt x="0" y="4446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26" r="0" b="-242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18774" y="598318"/>
            <a:ext cx="4182153" cy="111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5"/>
              </a:lnSpc>
            </a:pPr>
            <a:r>
              <a:rPr lang="en-US" sz="6518" spc="-456" b="true">
                <a:solidFill>
                  <a:srgbClr val="3972F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Bộ dữ liệu</a:t>
            </a:r>
          </a:p>
        </p:txBody>
      </p:sp>
      <p:sp>
        <p:nvSpPr>
          <p:cNvPr name="AutoShape 15" id="15"/>
          <p:cNvSpPr/>
          <p:nvPr/>
        </p:nvSpPr>
        <p:spPr>
          <a:xfrm>
            <a:off x="7643696" y="2897763"/>
            <a:ext cx="1558279" cy="0"/>
          </a:xfrm>
          <a:prstGeom prst="line">
            <a:avLst/>
          </a:prstGeom>
          <a:ln cap="flat" w="38100">
            <a:solidFill>
              <a:srgbClr val="70707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31803" cy="3382827"/>
            </a:xfrm>
            <a:custGeom>
              <a:avLst/>
              <a:gdLst/>
              <a:ahLst/>
              <a:cxnLst/>
              <a:rect r="r" b="b" t="t" l="l"/>
              <a:pathLst>
                <a:path h="3382827" w="4731803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259300" y="1034117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5365" y="8773516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991094" y="2461037"/>
            <a:ext cx="10116894" cy="6045256"/>
            <a:chOff x="0" y="0"/>
            <a:chExt cx="13489193" cy="8060341"/>
          </a:xfrm>
        </p:grpSpPr>
        <p:sp>
          <p:nvSpPr>
            <p:cNvPr name="AutoShape 8" id="8"/>
            <p:cNvSpPr/>
            <p:nvPr/>
          </p:nvSpPr>
          <p:spPr>
            <a:xfrm>
              <a:off x="0" y="3052717"/>
              <a:ext cx="2374145" cy="0"/>
            </a:xfrm>
            <a:prstGeom prst="line">
              <a:avLst/>
            </a:prstGeom>
            <a:ln cap="flat" w="50800">
              <a:solidFill>
                <a:srgbClr val="70707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350399" y="0"/>
              <a:ext cx="10138794" cy="8060341"/>
            </a:xfrm>
            <a:custGeom>
              <a:avLst/>
              <a:gdLst/>
              <a:ahLst/>
              <a:cxnLst/>
              <a:rect r="r" b="b" t="t" l="l"/>
              <a:pathLst>
                <a:path h="8060341" w="10138794">
                  <a:moveTo>
                    <a:pt x="0" y="0"/>
                  </a:moveTo>
                  <a:lnTo>
                    <a:pt x="10138794" y="0"/>
                  </a:lnTo>
                  <a:lnTo>
                    <a:pt x="10138794" y="8060341"/>
                  </a:lnTo>
                  <a:lnTo>
                    <a:pt x="0" y="8060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163700" y="2461037"/>
            <a:ext cx="2850518" cy="6052473"/>
            <a:chOff x="0" y="0"/>
            <a:chExt cx="3800691" cy="806996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3800691" cy="1120297"/>
              <a:chOff x="0" y="0"/>
              <a:chExt cx="750754" cy="22129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50754" cy="221293"/>
              </a:xfrm>
              <a:custGeom>
                <a:avLst/>
                <a:gdLst/>
                <a:ahLst/>
                <a:cxnLst/>
                <a:rect r="r" b="b" t="t" l="l"/>
                <a:pathLst>
                  <a:path h="221293" w="750754">
                    <a:moveTo>
                      <a:pt x="46171" y="0"/>
                    </a:moveTo>
                    <a:lnTo>
                      <a:pt x="704582" y="0"/>
                    </a:lnTo>
                    <a:cubicBezTo>
                      <a:pt x="716828" y="0"/>
                      <a:pt x="728572" y="4864"/>
                      <a:pt x="737231" y="13523"/>
                    </a:cubicBezTo>
                    <a:cubicBezTo>
                      <a:pt x="745889" y="22182"/>
                      <a:pt x="750754" y="33926"/>
                      <a:pt x="750754" y="46171"/>
                    </a:cubicBezTo>
                    <a:lnTo>
                      <a:pt x="750754" y="175122"/>
                    </a:lnTo>
                    <a:cubicBezTo>
                      <a:pt x="750754" y="187367"/>
                      <a:pt x="745889" y="199111"/>
                      <a:pt x="737231" y="207770"/>
                    </a:cubicBezTo>
                    <a:cubicBezTo>
                      <a:pt x="728572" y="216429"/>
                      <a:pt x="716828" y="221293"/>
                      <a:pt x="704582" y="221293"/>
                    </a:cubicBezTo>
                    <a:lnTo>
                      <a:pt x="46171" y="221293"/>
                    </a:lnTo>
                    <a:cubicBezTo>
                      <a:pt x="33926" y="221293"/>
                      <a:pt x="22182" y="216429"/>
                      <a:pt x="13523" y="207770"/>
                    </a:cubicBezTo>
                    <a:cubicBezTo>
                      <a:pt x="4864" y="199111"/>
                      <a:pt x="0" y="187367"/>
                      <a:pt x="0" y="175122"/>
                    </a:cubicBezTo>
                    <a:lnTo>
                      <a:pt x="0" y="46171"/>
                    </a:lnTo>
                    <a:cubicBezTo>
                      <a:pt x="0" y="33926"/>
                      <a:pt x="4864" y="22182"/>
                      <a:pt x="13523" y="13523"/>
                    </a:cubicBezTo>
                    <a:cubicBezTo>
                      <a:pt x="22182" y="4864"/>
                      <a:pt x="33926" y="0"/>
                      <a:pt x="46171" y="0"/>
                    </a:cubicBezTo>
                    <a:close/>
                  </a:path>
                </a:pathLst>
              </a:custGeom>
              <a:solidFill>
                <a:srgbClr val="90ACD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750754" cy="2593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b="true" sz="1899">
                    <a:solidFill>
                      <a:srgbClr val="FFFFFF"/>
                    </a:solidFill>
                    <a:latin typeface="Noto Sans Bold"/>
                    <a:ea typeface="Noto Sans Bold"/>
                    <a:cs typeface="Noto Sans Bold"/>
                    <a:sym typeface="Noto Sans Bold"/>
                  </a:rPr>
                  <a:t>ImageDataGenerator</a:t>
                </a: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2599173">
              <a:off x="1671107" y="3028028"/>
              <a:ext cx="481506" cy="443888"/>
            </a:xfrm>
            <a:custGeom>
              <a:avLst/>
              <a:gdLst/>
              <a:ahLst/>
              <a:cxnLst/>
              <a:rect r="r" b="b" t="t" l="l"/>
              <a:pathLst>
                <a:path h="443888" w="481506">
                  <a:moveTo>
                    <a:pt x="0" y="0"/>
                  </a:moveTo>
                  <a:lnTo>
                    <a:pt x="481505" y="0"/>
                  </a:lnTo>
                  <a:lnTo>
                    <a:pt x="481505" y="443888"/>
                  </a:lnTo>
                  <a:lnTo>
                    <a:pt x="0" y="443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31484" t="-39236" r="-39297" b="-46019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3028" y="4292300"/>
              <a:ext cx="3777664" cy="3777664"/>
            </a:xfrm>
            <a:custGeom>
              <a:avLst/>
              <a:gdLst/>
              <a:ahLst/>
              <a:cxnLst/>
              <a:rect r="r" b="b" t="t" l="l"/>
              <a:pathLst>
                <a:path h="3777664" w="3777664">
                  <a:moveTo>
                    <a:pt x="0" y="0"/>
                  </a:moveTo>
                  <a:lnTo>
                    <a:pt x="3777663" y="0"/>
                  </a:lnTo>
                  <a:lnTo>
                    <a:pt x="3777663" y="3777664"/>
                  </a:lnTo>
                  <a:lnTo>
                    <a:pt x="0" y="3777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005656" y="1120297"/>
              <a:ext cx="1812406" cy="1202853"/>
            </a:xfrm>
            <a:custGeom>
              <a:avLst/>
              <a:gdLst/>
              <a:ahLst/>
              <a:cxnLst/>
              <a:rect r="r" b="b" t="t" l="l"/>
              <a:pathLst>
                <a:path h="1202853" w="1812406">
                  <a:moveTo>
                    <a:pt x="0" y="0"/>
                  </a:moveTo>
                  <a:lnTo>
                    <a:pt x="1812406" y="0"/>
                  </a:lnTo>
                  <a:lnTo>
                    <a:pt x="1812406" y="1202853"/>
                  </a:lnTo>
                  <a:lnTo>
                    <a:pt x="0" y="1202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803" t="0" r="-1803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18774" y="598318"/>
            <a:ext cx="6117839" cy="111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5"/>
              </a:lnSpc>
            </a:pPr>
            <a:r>
              <a:rPr lang="en-US" sz="6518" spc="-456" b="true">
                <a:solidFill>
                  <a:srgbClr val="3972F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Tiền xử lý dữ liệu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59300" y="-1690561"/>
            <a:ext cx="17966065" cy="12844173"/>
            <a:chOff x="0" y="0"/>
            <a:chExt cx="4731803" cy="3382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31803" cy="3382827"/>
            </a:xfrm>
            <a:custGeom>
              <a:avLst/>
              <a:gdLst/>
              <a:ahLst/>
              <a:cxnLst/>
              <a:rect r="r" b="b" t="t" l="l"/>
              <a:pathLst>
                <a:path h="3382827" w="4731803">
                  <a:moveTo>
                    <a:pt x="21977" y="0"/>
                  </a:moveTo>
                  <a:lnTo>
                    <a:pt x="4709826" y="0"/>
                  </a:lnTo>
                  <a:cubicBezTo>
                    <a:pt x="4715655" y="0"/>
                    <a:pt x="4721245" y="2315"/>
                    <a:pt x="4725366" y="6437"/>
                  </a:cubicBezTo>
                  <a:cubicBezTo>
                    <a:pt x="4729488" y="10558"/>
                    <a:pt x="4731803" y="16148"/>
                    <a:pt x="4731803" y="21977"/>
                  </a:cubicBezTo>
                  <a:lnTo>
                    <a:pt x="4731803" y="3360850"/>
                  </a:lnTo>
                  <a:cubicBezTo>
                    <a:pt x="4731803" y="3366679"/>
                    <a:pt x="4729488" y="3372269"/>
                    <a:pt x="4725366" y="3376390"/>
                  </a:cubicBezTo>
                  <a:cubicBezTo>
                    <a:pt x="4721245" y="3380512"/>
                    <a:pt x="4715655" y="3382827"/>
                    <a:pt x="4709826" y="3382827"/>
                  </a:cubicBezTo>
                  <a:lnTo>
                    <a:pt x="21977" y="3382827"/>
                  </a:lnTo>
                  <a:cubicBezTo>
                    <a:pt x="16148" y="3382827"/>
                    <a:pt x="10558" y="3380512"/>
                    <a:pt x="6437" y="3376390"/>
                  </a:cubicBezTo>
                  <a:cubicBezTo>
                    <a:pt x="2315" y="3372269"/>
                    <a:pt x="0" y="3366679"/>
                    <a:pt x="0" y="3360850"/>
                  </a:cubicBezTo>
                  <a:lnTo>
                    <a:pt x="0" y="21977"/>
                  </a:lnTo>
                  <a:cubicBezTo>
                    <a:pt x="0" y="16148"/>
                    <a:pt x="2315" y="10558"/>
                    <a:pt x="6437" y="6437"/>
                  </a:cubicBezTo>
                  <a:cubicBezTo>
                    <a:pt x="10558" y="2315"/>
                    <a:pt x="16148" y="0"/>
                    <a:pt x="21977" y="0"/>
                  </a:cubicBezTo>
                  <a:close/>
                </a:path>
              </a:pathLst>
            </a:custGeom>
            <a:solidFill>
              <a:srgbClr val="3972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31803" cy="342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259300" y="1034117"/>
            <a:ext cx="1766866" cy="969568"/>
          </a:xfrm>
          <a:custGeom>
            <a:avLst/>
            <a:gdLst/>
            <a:ahLst/>
            <a:cxnLst/>
            <a:rect r="r" b="b" t="t" l="l"/>
            <a:pathLst>
              <a:path h="969568" w="1766866">
                <a:moveTo>
                  <a:pt x="0" y="0"/>
                </a:moveTo>
                <a:lnTo>
                  <a:pt x="1766866" y="0"/>
                </a:lnTo>
                <a:lnTo>
                  <a:pt x="1766866" y="969568"/>
                </a:lnTo>
                <a:lnTo>
                  <a:pt x="0" y="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52895" y="1827301"/>
            <a:ext cx="5139721" cy="7567259"/>
            <a:chOff x="0" y="0"/>
            <a:chExt cx="6852962" cy="1008967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667407" y="1265882"/>
              <a:ext cx="5589524" cy="635234"/>
              <a:chOff x="0" y="0"/>
              <a:chExt cx="1104103" cy="12547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04103" cy="125478"/>
              </a:xfrm>
              <a:custGeom>
                <a:avLst/>
                <a:gdLst/>
                <a:ahLst/>
                <a:cxnLst/>
                <a:rect r="r" b="b" t="t" l="l"/>
                <a:pathLst>
                  <a:path h="125478" w="1104103">
                    <a:moveTo>
                      <a:pt x="31395" y="0"/>
                    </a:moveTo>
                    <a:lnTo>
                      <a:pt x="1072708" y="0"/>
                    </a:lnTo>
                    <a:cubicBezTo>
                      <a:pt x="1081035" y="0"/>
                      <a:pt x="1089020" y="3308"/>
                      <a:pt x="1094908" y="9195"/>
                    </a:cubicBezTo>
                    <a:cubicBezTo>
                      <a:pt x="1100796" y="15083"/>
                      <a:pt x="1104103" y="23069"/>
                      <a:pt x="1104103" y="31395"/>
                    </a:cubicBezTo>
                    <a:lnTo>
                      <a:pt x="1104103" y="94083"/>
                    </a:lnTo>
                    <a:cubicBezTo>
                      <a:pt x="1104103" y="102410"/>
                      <a:pt x="1100796" y="110395"/>
                      <a:pt x="1094908" y="116283"/>
                    </a:cubicBezTo>
                    <a:cubicBezTo>
                      <a:pt x="1089020" y="122171"/>
                      <a:pt x="1081035" y="125478"/>
                      <a:pt x="1072708" y="125478"/>
                    </a:cubicBezTo>
                    <a:lnTo>
                      <a:pt x="31395" y="125478"/>
                    </a:lnTo>
                    <a:cubicBezTo>
                      <a:pt x="23069" y="125478"/>
                      <a:pt x="15083" y="122171"/>
                      <a:pt x="9195" y="116283"/>
                    </a:cubicBezTo>
                    <a:cubicBezTo>
                      <a:pt x="3308" y="110395"/>
                      <a:pt x="0" y="102410"/>
                      <a:pt x="0" y="94083"/>
                    </a:cubicBezTo>
                    <a:lnTo>
                      <a:pt x="0" y="31395"/>
                    </a:lnTo>
                    <a:cubicBezTo>
                      <a:pt x="0" y="23069"/>
                      <a:pt x="3308" y="15083"/>
                      <a:pt x="9195" y="9195"/>
                    </a:cubicBezTo>
                    <a:cubicBezTo>
                      <a:pt x="15083" y="3308"/>
                      <a:pt x="23069" y="0"/>
                      <a:pt x="31395" y="0"/>
                    </a:cubicBezTo>
                    <a:close/>
                  </a:path>
                </a:pathLst>
              </a:custGeom>
              <a:solidFill>
                <a:srgbClr val="3972F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104103" cy="1635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b="true" sz="1899">
                    <a:solidFill>
                      <a:srgbClr val="FFFFFF"/>
                    </a:solidFill>
                    <a:latin typeface="Noto Sans Bold"/>
                    <a:ea typeface="Noto Sans Bold"/>
                    <a:cs typeface="Noto Sans Bold"/>
                    <a:sym typeface="Noto Sans Bold"/>
                  </a:rPr>
                  <a:t>InceptionV3 (include_top=False)</a:t>
                </a: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809094" y="2921875"/>
              <a:ext cx="5285561" cy="598162"/>
              <a:chOff x="0" y="0"/>
              <a:chExt cx="1044061" cy="11815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44061" cy="118155"/>
              </a:xfrm>
              <a:custGeom>
                <a:avLst/>
                <a:gdLst/>
                <a:ahLst/>
                <a:cxnLst/>
                <a:rect r="r" b="b" t="t" l="l"/>
                <a:pathLst>
                  <a:path h="118155" w="1044061">
                    <a:moveTo>
                      <a:pt x="33201" y="0"/>
                    </a:moveTo>
                    <a:lnTo>
                      <a:pt x="1010861" y="0"/>
                    </a:lnTo>
                    <a:cubicBezTo>
                      <a:pt x="1019666" y="0"/>
                      <a:pt x="1028111" y="3498"/>
                      <a:pt x="1034337" y="9724"/>
                    </a:cubicBezTo>
                    <a:cubicBezTo>
                      <a:pt x="1040564" y="15951"/>
                      <a:pt x="1044061" y="24395"/>
                      <a:pt x="1044061" y="33201"/>
                    </a:cubicBezTo>
                    <a:lnTo>
                      <a:pt x="1044061" y="84955"/>
                    </a:lnTo>
                    <a:cubicBezTo>
                      <a:pt x="1044061" y="93760"/>
                      <a:pt x="1040564" y="102205"/>
                      <a:pt x="1034337" y="108431"/>
                    </a:cubicBezTo>
                    <a:cubicBezTo>
                      <a:pt x="1028111" y="114657"/>
                      <a:pt x="1019666" y="118155"/>
                      <a:pt x="1010861" y="118155"/>
                    </a:cubicBezTo>
                    <a:lnTo>
                      <a:pt x="33201" y="118155"/>
                    </a:lnTo>
                    <a:cubicBezTo>
                      <a:pt x="24395" y="118155"/>
                      <a:pt x="15951" y="114657"/>
                      <a:pt x="9724" y="108431"/>
                    </a:cubicBezTo>
                    <a:cubicBezTo>
                      <a:pt x="3498" y="102205"/>
                      <a:pt x="0" y="93760"/>
                      <a:pt x="0" y="84955"/>
                    </a:cubicBezTo>
                    <a:lnTo>
                      <a:pt x="0" y="33201"/>
                    </a:lnTo>
                    <a:cubicBezTo>
                      <a:pt x="0" y="24395"/>
                      <a:pt x="3498" y="15951"/>
                      <a:pt x="9724" y="9724"/>
                    </a:cubicBezTo>
                    <a:cubicBezTo>
                      <a:pt x="15951" y="3498"/>
                      <a:pt x="24395" y="0"/>
                      <a:pt x="33201" y="0"/>
                    </a:cubicBezTo>
                    <a:close/>
                  </a:path>
                </a:pathLst>
              </a:custGeom>
              <a:solidFill>
                <a:srgbClr val="CB6CE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044061" cy="1562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b="true" sz="1899">
                    <a:solidFill>
                      <a:srgbClr val="FFFFFF"/>
                    </a:solidFill>
                    <a:latin typeface="Noto Sans Bold"/>
                    <a:ea typeface="Noto Sans Bold"/>
                    <a:cs typeface="Noto Sans Bold"/>
                    <a:sym typeface="Noto Sans Bold"/>
                  </a:rPr>
                  <a:t>GlobalAveragePooling2D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990512" y="3963215"/>
              <a:ext cx="4922724" cy="637125"/>
              <a:chOff x="0" y="0"/>
              <a:chExt cx="972390" cy="12585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972390" cy="125852"/>
              </a:xfrm>
              <a:custGeom>
                <a:avLst/>
                <a:gdLst/>
                <a:ahLst/>
                <a:cxnLst/>
                <a:rect r="r" b="b" t="t" l="l"/>
                <a:pathLst>
                  <a:path h="125852" w="972390">
                    <a:moveTo>
                      <a:pt x="35648" y="0"/>
                    </a:moveTo>
                    <a:lnTo>
                      <a:pt x="936742" y="0"/>
                    </a:lnTo>
                    <a:cubicBezTo>
                      <a:pt x="946197" y="0"/>
                      <a:pt x="955264" y="3756"/>
                      <a:pt x="961949" y="10441"/>
                    </a:cubicBezTo>
                    <a:cubicBezTo>
                      <a:pt x="968634" y="17126"/>
                      <a:pt x="972390" y="26193"/>
                      <a:pt x="972390" y="35648"/>
                    </a:cubicBezTo>
                    <a:lnTo>
                      <a:pt x="972390" y="90204"/>
                    </a:lnTo>
                    <a:cubicBezTo>
                      <a:pt x="972390" y="99658"/>
                      <a:pt x="968634" y="108726"/>
                      <a:pt x="961949" y="115411"/>
                    </a:cubicBezTo>
                    <a:cubicBezTo>
                      <a:pt x="955264" y="122096"/>
                      <a:pt x="946197" y="125852"/>
                      <a:pt x="936742" y="125852"/>
                    </a:cubicBezTo>
                    <a:lnTo>
                      <a:pt x="35648" y="125852"/>
                    </a:lnTo>
                    <a:cubicBezTo>
                      <a:pt x="26193" y="125852"/>
                      <a:pt x="17126" y="122096"/>
                      <a:pt x="10441" y="115411"/>
                    </a:cubicBezTo>
                    <a:cubicBezTo>
                      <a:pt x="3756" y="108726"/>
                      <a:pt x="0" y="99658"/>
                      <a:pt x="0" y="90204"/>
                    </a:cubicBezTo>
                    <a:lnTo>
                      <a:pt x="0" y="35648"/>
                    </a:lnTo>
                    <a:cubicBezTo>
                      <a:pt x="0" y="26193"/>
                      <a:pt x="3756" y="17126"/>
                      <a:pt x="10441" y="10441"/>
                    </a:cubicBezTo>
                    <a:cubicBezTo>
                      <a:pt x="17126" y="3756"/>
                      <a:pt x="26193" y="0"/>
                      <a:pt x="35648" y="0"/>
                    </a:cubicBezTo>
                    <a:close/>
                  </a:path>
                </a:pathLst>
              </a:custGeom>
              <a:solidFill>
                <a:srgbClr val="FCCB4D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972390" cy="1639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b="true" sz="1899">
                    <a:solidFill>
                      <a:srgbClr val="FFFFFF"/>
                    </a:solidFill>
                    <a:latin typeface="Noto Sans Bold"/>
                    <a:ea typeface="Noto Sans Bold"/>
                    <a:cs typeface="Noto Sans Bold"/>
                    <a:sym typeface="Noto Sans Bold"/>
                  </a:rPr>
                  <a:t>Dense(1024, ReLU, L2=0.01)</a:t>
                </a: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329414" y="6124927"/>
              <a:ext cx="4244920" cy="635000"/>
              <a:chOff x="0" y="0"/>
              <a:chExt cx="838503" cy="12543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38503" cy="125432"/>
              </a:xfrm>
              <a:custGeom>
                <a:avLst/>
                <a:gdLst/>
                <a:ahLst/>
                <a:cxnLst/>
                <a:rect r="r" b="b" t="t" l="l"/>
                <a:pathLst>
                  <a:path h="125432" w="838503">
                    <a:moveTo>
                      <a:pt x="41340" y="0"/>
                    </a:moveTo>
                    <a:lnTo>
                      <a:pt x="797163" y="0"/>
                    </a:lnTo>
                    <a:cubicBezTo>
                      <a:pt x="819994" y="0"/>
                      <a:pt x="838503" y="18508"/>
                      <a:pt x="838503" y="41340"/>
                    </a:cubicBezTo>
                    <a:lnTo>
                      <a:pt x="838503" y="84092"/>
                    </a:lnTo>
                    <a:cubicBezTo>
                      <a:pt x="838503" y="95056"/>
                      <a:pt x="834147" y="105571"/>
                      <a:pt x="826395" y="113324"/>
                    </a:cubicBezTo>
                    <a:cubicBezTo>
                      <a:pt x="818642" y="121077"/>
                      <a:pt x="808127" y="125432"/>
                      <a:pt x="797163" y="125432"/>
                    </a:cubicBezTo>
                    <a:lnTo>
                      <a:pt x="41340" y="125432"/>
                    </a:lnTo>
                    <a:cubicBezTo>
                      <a:pt x="18508" y="125432"/>
                      <a:pt x="0" y="106924"/>
                      <a:pt x="0" y="84092"/>
                    </a:cubicBezTo>
                    <a:lnTo>
                      <a:pt x="0" y="41340"/>
                    </a:lnTo>
                    <a:cubicBezTo>
                      <a:pt x="0" y="18508"/>
                      <a:pt x="18508" y="0"/>
                      <a:pt x="41340" y="0"/>
                    </a:cubicBez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838503" cy="1635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b="true" sz="1899">
                    <a:solidFill>
                      <a:srgbClr val="FFFFFF"/>
                    </a:solidFill>
                    <a:latin typeface="Noto Sans Bold"/>
                    <a:ea typeface="Noto Sans Bold"/>
                    <a:cs typeface="Noto Sans Bold"/>
                    <a:sym typeface="Noto Sans Bold"/>
                  </a:rPr>
                  <a:t>Dense(512, ReLU, L2=0.01)</a:t>
                </a: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588032" y="5044839"/>
              <a:ext cx="3741622" cy="635000"/>
              <a:chOff x="0" y="0"/>
              <a:chExt cx="739086" cy="12543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39086" cy="125432"/>
              </a:xfrm>
              <a:custGeom>
                <a:avLst/>
                <a:gdLst/>
                <a:ahLst/>
                <a:cxnLst/>
                <a:rect r="r" b="b" t="t" l="l"/>
                <a:pathLst>
                  <a:path h="125432" w="739086">
                    <a:moveTo>
                      <a:pt x="46900" y="0"/>
                    </a:moveTo>
                    <a:lnTo>
                      <a:pt x="692185" y="0"/>
                    </a:lnTo>
                    <a:cubicBezTo>
                      <a:pt x="704624" y="0"/>
                      <a:pt x="716553" y="4941"/>
                      <a:pt x="725349" y="13737"/>
                    </a:cubicBezTo>
                    <a:cubicBezTo>
                      <a:pt x="734145" y="22532"/>
                      <a:pt x="739086" y="34462"/>
                      <a:pt x="739086" y="46900"/>
                    </a:cubicBezTo>
                    <a:lnTo>
                      <a:pt x="739086" y="78532"/>
                    </a:lnTo>
                    <a:cubicBezTo>
                      <a:pt x="739086" y="104434"/>
                      <a:pt x="718088" y="125432"/>
                      <a:pt x="692185" y="125432"/>
                    </a:cubicBezTo>
                    <a:lnTo>
                      <a:pt x="46900" y="125432"/>
                    </a:lnTo>
                    <a:cubicBezTo>
                      <a:pt x="20998" y="125432"/>
                      <a:pt x="0" y="104434"/>
                      <a:pt x="0" y="78532"/>
                    </a:cubicBezTo>
                    <a:lnTo>
                      <a:pt x="0" y="46900"/>
                    </a:lnTo>
                    <a:cubicBezTo>
                      <a:pt x="0" y="20998"/>
                      <a:pt x="20998" y="0"/>
                      <a:pt x="4690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739086" cy="1635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b="true" sz="1899">
                    <a:solidFill>
                      <a:srgbClr val="FFFFFF"/>
                    </a:solidFill>
                    <a:latin typeface="Noto Sans Bold"/>
                    <a:ea typeface="Noto Sans Bold"/>
                    <a:cs typeface="Noto Sans Bold"/>
                    <a:sym typeface="Noto Sans Bold"/>
                  </a:rPr>
                  <a:t>DropOut(0.5)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329414" y="7203839"/>
              <a:ext cx="4244920" cy="598162"/>
              <a:chOff x="0" y="0"/>
              <a:chExt cx="838503" cy="11815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38503" cy="118155"/>
              </a:xfrm>
              <a:custGeom>
                <a:avLst/>
                <a:gdLst/>
                <a:ahLst/>
                <a:cxnLst/>
                <a:rect r="r" b="b" t="t" l="l"/>
                <a:pathLst>
                  <a:path h="118155" w="838503">
                    <a:moveTo>
                      <a:pt x="41340" y="0"/>
                    </a:moveTo>
                    <a:lnTo>
                      <a:pt x="797163" y="0"/>
                    </a:lnTo>
                    <a:cubicBezTo>
                      <a:pt x="819994" y="0"/>
                      <a:pt x="838503" y="18508"/>
                      <a:pt x="838503" y="41340"/>
                    </a:cubicBezTo>
                    <a:lnTo>
                      <a:pt x="838503" y="76816"/>
                    </a:lnTo>
                    <a:cubicBezTo>
                      <a:pt x="838503" y="99647"/>
                      <a:pt x="819994" y="118155"/>
                      <a:pt x="797163" y="118155"/>
                    </a:cubicBezTo>
                    <a:lnTo>
                      <a:pt x="41340" y="118155"/>
                    </a:lnTo>
                    <a:cubicBezTo>
                      <a:pt x="18508" y="118155"/>
                      <a:pt x="0" y="99647"/>
                      <a:pt x="0" y="76816"/>
                    </a:cubicBezTo>
                    <a:lnTo>
                      <a:pt x="0" y="41340"/>
                    </a:lnTo>
                    <a:cubicBezTo>
                      <a:pt x="0" y="18508"/>
                      <a:pt x="18508" y="0"/>
                      <a:pt x="41340" y="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838503" cy="1562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b="true" sz="1899">
                    <a:solidFill>
                      <a:srgbClr val="FFFFFF"/>
                    </a:solidFill>
                    <a:latin typeface="Noto Sans Bold"/>
                    <a:ea typeface="Noto Sans Bold"/>
                    <a:cs typeface="Noto Sans Bold"/>
                    <a:sym typeface="Noto Sans Bold"/>
                  </a:rPr>
                  <a:t>BatchNormalization</a:t>
                </a: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369587" y="8246501"/>
              <a:ext cx="4244920" cy="635000"/>
              <a:chOff x="0" y="0"/>
              <a:chExt cx="838503" cy="12543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38503" cy="125432"/>
              </a:xfrm>
              <a:custGeom>
                <a:avLst/>
                <a:gdLst/>
                <a:ahLst/>
                <a:cxnLst/>
                <a:rect r="r" b="b" t="t" l="l"/>
                <a:pathLst>
                  <a:path h="125432" w="838503">
                    <a:moveTo>
                      <a:pt x="41340" y="0"/>
                    </a:moveTo>
                    <a:lnTo>
                      <a:pt x="797163" y="0"/>
                    </a:lnTo>
                    <a:cubicBezTo>
                      <a:pt x="819994" y="0"/>
                      <a:pt x="838503" y="18508"/>
                      <a:pt x="838503" y="41340"/>
                    </a:cubicBezTo>
                    <a:lnTo>
                      <a:pt x="838503" y="84092"/>
                    </a:lnTo>
                    <a:cubicBezTo>
                      <a:pt x="838503" y="95056"/>
                      <a:pt x="834147" y="105571"/>
                      <a:pt x="826395" y="113324"/>
                    </a:cubicBezTo>
                    <a:cubicBezTo>
                      <a:pt x="818642" y="121077"/>
                      <a:pt x="808127" y="125432"/>
                      <a:pt x="797163" y="125432"/>
                    </a:cubicBezTo>
                    <a:lnTo>
                      <a:pt x="41340" y="125432"/>
                    </a:lnTo>
                    <a:cubicBezTo>
                      <a:pt x="18508" y="125432"/>
                      <a:pt x="0" y="106924"/>
                      <a:pt x="0" y="84092"/>
                    </a:cubicBezTo>
                    <a:lnTo>
                      <a:pt x="0" y="41340"/>
                    </a:lnTo>
                    <a:cubicBezTo>
                      <a:pt x="0" y="18508"/>
                      <a:pt x="18508" y="0"/>
                      <a:pt x="41340" y="0"/>
                    </a:cubicBezTo>
                    <a:close/>
                  </a:path>
                </a:pathLst>
              </a:custGeom>
              <a:solidFill>
                <a:srgbClr val="FF575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838503" cy="1635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b="true" sz="1899">
                    <a:solidFill>
                      <a:srgbClr val="FFFFFF"/>
                    </a:solidFill>
                    <a:latin typeface="Noto Sans Bold"/>
                    <a:ea typeface="Noto Sans Bold"/>
                    <a:cs typeface="Noto Sans Bold"/>
                    <a:sym typeface="Noto Sans Bold"/>
                  </a:rPr>
                  <a:t>DropOut(0.3)</a:t>
                </a: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1748250" y="9326001"/>
              <a:ext cx="3356462" cy="635000"/>
              <a:chOff x="0" y="0"/>
              <a:chExt cx="663005" cy="12543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63005" cy="125432"/>
              </a:xfrm>
              <a:custGeom>
                <a:avLst/>
                <a:gdLst/>
                <a:ahLst/>
                <a:cxnLst/>
                <a:rect r="r" b="b" t="t" l="l"/>
                <a:pathLst>
                  <a:path h="125432" w="663005">
                    <a:moveTo>
                      <a:pt x="52282" y="0"/>
                    </a:moveTo>
                    <a:lnTo>
                      <a:pt x="610723" y="0"/>
                    </a:lnTo>
                    <a:cubicBezTo>
                      <a:pt x="624589" y="0"/>
                      <a:pt x="637887" y="5508"/>
                      <a:pt x="647692" y="15313"/>
                    </a:cubicBezTo>
                    <a:cubicBezTo>
                      <a:pt x="657497" y="25118"/>
                      <a:pt x="663005" y="38416"/>
                      <a:pt x="663005" y="52282"/>
                    </a:cubicBezTo>
                    <a:lnTo>
                      <a:pt x="663005" y="73150"/>
                    </a:lnTo>
                    <a:cubicBezTo>
                      <a:pt x="663005" y="87016"/>
                      <a:pt x="657497" y="100314"/>
                      <a:pt x="647692" y="110119"/>
                    </a:cubicBezTo>
                    <a:cubicBezTo>
                      <a:pt x="637887" y="119924"/>
                      <a:pt x="624589" y="125432"/>
                      <a:pt x="610723" y="125432"/>
                    </a:cubicBezTo>
                    <a:lnTo>
                      <a:pt x="52282" y="125432"/>
                    </a:lnTo>
                    <a:cubicBezTo>
                      <a:pt x="38416" y="125432"/>
                      <a:pt x="25118" y="119924"/>
                      <a:pt x="15313" y="110119"/>
                    </a:cubicBezTo>
                    <a:cubicBezTo>
                      <a:pt x="5508" y="100314"/>
                      <a:pt x="0" y="87016"/>
                      <a:pt x="0" y="73150"/>
                    </a:cubicBezTo>
                    <a:lnTo>
                      <a:pt x="0" y="52282"/>
                    </a:lnTo>
                    <a:cubicBezTo>
                      <a:pt x="0" y="38416"/>
                      <a:pt x="5508" y="25118"/>
                      <a:pt x="15313" y="15313"/>
                    </a:cubicBezTo>
                    <a:cubicBezTo>
                      <a:pt x="25118" y="5508"/>
                      <a:pt x="38416" y="0"/>
                      <a:pt x="52282" y="0"/>
                    </a:cubicBezTo>
                    <a:close/>
                  </a:path>
                </a:pathLst>
              </a:custGeom>
              <a:solidFill>
                <a:srgbClr val="1CDA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663005" cy="1635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b="true" sz="1899">
                    <a:solidFill>
                      <a:srgbClr val="FFFFFF"/>
                    </a:solidFill>
                    <a:latin typeface="Noto Sans Bold"/>
                    <a:ea typeface="Noto Sans Bold"/>
                    <a:cs typeface="Noto Sans Bold"/>
                    <a:sym typeface="Noto Sans Bold"/>
                  </a:rPr>
                  <a:t>Dense(4, Softmax)</a:t>
                </a: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2012010" y="186148"/>
              <a:ext cx="2879728" cy="635234"/>
              <a:chOff x="0" y="0"/>
              <a:chExt cx="568835" cy="125478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68835" cy="125478"/>
              </a:xfrm>
              <a:custGeom>
                <a:avLst/>
                <a:gdLst/>
                <a:ahLst/>
                <a:cxnLst/>
                <a:rect r="r" b="b" t="t" l="l"/>
                <a:pathLst>
                  <a:path h="125478" w="568835">
                    <a:moveTo>
                      <a:pt x="60938" y="0"/>
                    </a:moveTo>
                    <a:lnTo>
                      <a:pt x="507897" y="0"/>
                    </a:lnTo>
                    <a:cubicBezTo>
                      <a:pt x="541552" y="0"/>
                      <a:pt x="568835" y="27283"/>
                      <a:pt x="568835" y="60938"/>
                    </a:cubicBezTo>
                    <a:lnTo>
                      <a:pt x="568835" y="64541"/>
                    </a:lnTo>
                    <a:cubicBezTo>
                      <a:pt x="568835" y="98196"/>
                      <a:pt x="541552" y="125478"/>
                      <a:pt x="507897" y="125478"/>
                    </a:cubicBezTo>
                    <a:lnTo>
                      <a:pt x="60938" y="125478"/>
                    </a:lnTo>
                    <a:cubicBezTo>
                      <a:pt x="27283" y="125478"/>
                      <a:pt x="0" y="98196"/>
                      <a:pt x="0" y="64541"/>
                    </a:cubicBezTo>
                    <a:lnTo>
                      <a:pt x="0" y="60938"/>
                    </a:lnTo>
                    <a:cubicBezTo>
                      <a:pt x="0" y="27283"/>
                      <a:pt x="27283" y="0"/>
                      <a:pt x="60938" y="0"/>
                    </a:cubicBezTo>
                    <a:close/>
                  </a:path>
                </a:pathLst>
              </a:custGeom>
              <a:solidFill>
                <a:srgbClr val="90ACD0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568835" cy="1635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b="true" sz="1899">
                    <a:solidFill>
                      <a:srgbClr val="FFFFFF"/>
                    </a:solidFill>
                    <a:latin typeface="Noto Sans Bold"/>
                    <a:ea typeface="Noto Sans Bold"/>
                    <a:cs typeface="Noto Sans Bold"/>
                    <a:sym typeface="Noto Sans Bold"/>
                  </a:rPr>
                  <a:t>Input(224, 224, 3)</a:t>
                </a: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218245" y="2015096"/>
              <a:ext cx="6487848" cy="462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(đóng băng mọi layer trừ 30 layer cuối)</a:t>
              </a:r>
            </a:p>
          </p:txBody>
        </p:sp>
        <p:grpSp>
          <p:nvGrpSpPr>
            <p:cNvPr name="Group 35" id="35"/>
            <p:cNvGrpSpPr/>
            <p:nvPr/>
          </p:nvGrpSpPr>
          <p:grpSpPr>
            <a:xfrm rot="0">
              <a:off x="0" y="0"/>
              <a:ext cx="6852962" cy="10089678"/>
              <a:chOff x="0" y="0"/>
              <a:chExt cx="1353672" cy="1993023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353672" cy="1993023"/>
              </a:xfrm>
              <a:custGeom>
                <a:avLst/>
                <a:gdLst/>
                <a:ahLst/>
                <a:cxnLst/>
                <a:rect r="r" b="b" t="t" l="l"/>
                <a:pathLst>
                  <a:path h="1993023" w="1353672">
                    <a:moveTo>
                      <a:pt x="25607" y="0"/>
                    </a:moveTo>
                    <a:lnTo>
                      <a:pt x="1328065" y="0"/>
                    </a:lnTo>
                    <a:cubicBezTo>
                      <a:pt x="1342207" y="0"/>
                      <a:pt x="1353672" y="11465"/>
                      <a:pt x="1353672" y="25607"/>
                    </a:cubicBezTo>
                    <a:lnTo>
                      <a:pt x="1353672" y="1967416"/>
                    </a:lnTo>
                    <a:cubicBezTo>
                      <a:pt x="1353672" y="1981558"/>
                      <a:pt x="1342207" y="1993023"/>
                      <a:pt x="1328065" y="1993023"/>
                    </a:cubicBezTo>
                    <a:lnTo>
                      <a:pt x="25607" y="1993023"/>
                    </a:lnTo>
                    <a:cubicBezTo>
                      <a:pt x="11465" y="1993023"/>
                      <a:pt x="0" y="1981558"/>
                      <a:pt x="0" y="1967416"/>
                    </a:cubicBezTo>
                    <a:lnTo>
                      <a:pt x="0" y="25607"/>
                    </a:lnTo>
                    <a:cubicBezTo>
                      <a:pt x="0" y="11465"/>
                      <a:pt x="11465" y="0"/>
                      <a:pt x="256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1353672" cy="20311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38" id="38"/>
            <p:cNvSpPr/>
            <p:nvPr/>
          </p:nvSpPr>
          <p:spPr>
            <a:xfrm>
              <a:off x="3451874" y="821382"/>
              <a:ext cx="10295" cy="4445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9" id="39"/>
            <p:cNvSpPr/>
            <p:nvPr/>
          </p:nvSpPr>
          <p:spPr>
            <a:xfrm flipH="true">
              <a:off x="3451874" y="2477375"/>
              <a:ext cx="6969" cy="4445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0" id="40"/>
            <p:cNvSpPr/>
            <p:nvPr/>
          </p:nvSpPr>
          <p:spPr>
            <a:xfrm flipH="true">
              <a:off x="3451874" y="3520037"/>
              <a:ext cx="0" cy="443178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3451874" y="4600339"/>
              <a:ext cx="6969" cy="4445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2" id="42"/>
            <p:cNvSpPr/>
            <p:nvPr/>
          </p:nvSpPr>
          <p:spPr>
            <a:xfrm flipH="true">
              <a:off x="3451874" y="5679839"/>
              <a:ext cx="6969" cy="445088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3" id="43"/>
            <p:cNvSpPr/>
            <p:nvPr/>
          </p:nvSpPr>
          <p:spPr>
            <a:xfrm flipH="true">
              <a:off x="3477267" y="6759927"/>
              <a:ext cx="10295" cy="4445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4" id="44"/>
            <p:cNvSpPr/>
            <p:nvPr/>
          </p:nvSpPr>
          <p:spPr>
            <a:xfrm flipH="true">
              <a:off x="3481752" y="7820420"/>
              <a:ext cx="10295" cy="4445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5" id="45"/>
            <p:cNvSpPr/>
            <p:nvPr/>
          </p:nvSpPr>
          <p:spPr>
            <a:xfrm>
              <a:off x="3426481" y="8882089"/>
              <a:ext cx="0" cy="44391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7538746" y="4527690"/>
            <a:ext cx="5293048" cy="2166479"/>
            <a:chOff x="0" y="0"/>
            <a:chExt cx="7057397" cy="2888639"/>
          </a:xfrm>
        </p:grpSpPr>
        <p:sp>
          <p:nvSpPr>
            <p:cNvPr name="AutoShape 47" id="47"/>
            <p:cNvSpPr/>
            <p:nvPr/>
          </p:nvSpPr>
          <p:spPr>
            <a:xfrm>
              <a:off x="91" y="846479"/>
              <a:ext cx="7057214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48" id="48"/>
            <p:cNvSpPr txBox="true"/>
            <p:nvPr/>
          </p:nvSpPr>
          <p:spPr>
            <a:xfrm rot="0">
              <a:off x="2301958" y="-57150"/>
              <a:ext cx="2453481" cy="6007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8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Huấn luyện 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1348730" y="1017929"/>
              <a:ext cx="4359937" cy="18707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8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EarlyStopping</a:t>
              </a:r>
            </a:p>
            <a:p>
              <a:pPr algn="ctr" marL="0" indent="0" lvl="0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trike="noStrike" u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+</a:t>
              </a:r>
            </a:p>
            <a:p>
              <a:pPr algn="ctr" marL="0" indent="0" lvl="0">
                <a:lnSpc>
                  <a:spcPts val="3780"/>
                </a:lnSpc>
                <a:spcBef>
                  <a:spcPct val="0"/>
                </a:spcBef>
              </a:pPr>
              <a:r>
                <a:rPr lang="en-US" sz="2700" strike="noStrike" u="none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ReduceLROnPlateau</a:t>
              </a: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13256761" y="3419272"/>
            <a:ext cx="3448457" cy="3448457"/>
          </a:xfrm>
          <a:custGeom>
            <a:avLst/>
            <a:gdLst/>
            <a:ahLst/>
            <a:cxnLst/>
            <a:rect r="r" b="b" t="t" l="l"/>
            <a:pathLst>
              <a:path h="3448457" w="3448457">
                <a:moveTo>
                  <a:pt x="0" y="0"/>
                </a:moveTo>
                <a:lnTo>
                  <a:pt x="3448457" y="0"/>
                </a:lnTo>
                <a:lnTo>
                  <a:pt x="3448457" y="3448456"/>
                </a:lnTo>
                <a:lnTo>
                  <a:pt x="0" y="3448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1218774" y="598318"/>
            <a:ext cx="6817500" cy="111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5"/>
              </a:lnSpc>
            </a:pPr>
            <a:r>
              <a:rPr lang="en-US" sz="6518" spc="-456" b="true">
                <a:solidFill>
                  <a:srgbClr val="3972F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Cấu trúc mô hình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DAGocLWk8f4</dc:identifier>
  <dcterms:modified xsi:type="dcterms:W3CDTF">2011-08-01T06:04:30Z</dcterms:modified>
  <cp:revision>1</cp:revision>
  <dc:title>KHMT_2021602059_NgoQuyDiep</dc:title>
</cp:coreProperties>
</file>